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14"/>
  </p:notesMasterIdLst>
  <p:handoutMasterIdLst>
    <p:handoutMasterId r:id="rId15"/>
  </p:handoutMasterIdLst>
  <p:sldIdLst>
    <p:sldId id="600" r:id="rId2"/>
    <p:sldId id="608" r:id="rId3"/>
    <p:sldId id="605" r:id="rId4"/>
    <p:sldId id="620" r:id="rId5"/>
    <p:sldId id="621" r:id="rId6"/>
    <p:sldId id="606" r:id="rId7"/>
    <p:sldId id="610" r:id="rId8"/>
    <p:sldId id="609" r:id="rId9"/>
    <p:sldId id="613" r:id="rId10"/>
    <p:sldId id="611" r:id="rId11"/>
    <p:sldId id="615" r:id="rId12"/>
    <p:sldId id="618" r:id="rId13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eenah McCann" initials="AM" lastIdx="6" clrIdx="0">
    <p:extLst>
      <p:ext uri="{19B8F6BF-5375-455C-9EA6-DF929625EA0E}">
        <p15:presenceInfo xmlns:p15="http://schemas.microsoft.com/office/powerpoint/2012/main" userId="S::Ameenah.McCann@phila.gov::a5b9abd3-1d39-4d24-856b-d023d10177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8886"/>
    <a:srgbClr val="B0413E"/>
    <a:srgbClr val="BC4542"/>
    <a:srgbClr val="993300"/>
    <a:srgbClr val="CF7977"/>
    <a:srgbClr val="C2D69A"/>
    <a:srgbClr val="FFFF00"/>
    <a:srgbClr val="CAD9EC"/>
    <a:srgbClr val="B9CFFF"/>
    <a:srgbClr val="D0E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7B806B-48CD-F487-387F-4F947E5C5A90}" v="12" dt="2020-11-04T20:32:47.167"/>
    <p1510:client id="{2E3CDAC1-C08D-6421-0B6D-13469DA17D02}" v="78" dt="2020-11-05T19:31:12.125"/>
    <p1510:client id="{3758144F-A51D-7EA9-C6FF-D5D9A52DE527}" v="4" dt="2020-10-01T12:58:42.136"/>
    <p1510:client id="{457E8E10-4418-60ED-D50F-1CF33724474D}" v="1504" dt="2020-09-30T18:59:44.708"/>
    <p1510:client id="{58801B37-9AD4-21DB-0D19-4F7950DA9ECC}" v="2853" dt="2020-11-04T19:26:59.079"/>
    <p1510:client id="{58EA8746-E6CD-234F-B651-1CF1088E5AC9}" v="6" dt="2020-10-07T17:03:35.048"/>
    <p1510:client id="{8871B252-6D3B-795F-663A-1269A1A7712C}" v="2" dt="2020-10-07T17:05:54.080"/>
    <p1510:client id="{9A7D2C52-3D0E-05D8-7E89-CBD4CB74312C}" v="25" dt="2020-09-30T19:02:59.421"/>
    <p1510:client id="{A973352D-330E-484C-AD4A-834B8B845EE2}" v="347" dt="2020-11-04T20:05:32.198"/>
    <p1510:client id="{EDBC7B7E-15C6-7F5B-A0C1-88C850A3B866}" v="24" dt="2020-11-10T20:25:33.012"/>
    <p1510:client id="{EEDA9105-FEC8-A9E9-CA16-707D4D7C6B6C}" v="354" dt="2020-11-04T19:41:43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viewProps" Target="viewProps.xml" Id="rId1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presProps" Target="presProps.xml" Id="rId17" /><Relationship Type="http://schemas.openxmlformats.org/officeDocument/2006/relationships/slide" Target="slides/slide1.xml" Id="rId2" /><Relationship Type="http://schemas.openxmlformats.org/officeDocument/2006/relationships/commentAuthors" Target="commentAuthors.xml" Id="rId16" /><Relationship Type="http://schemas.openxmlformats.org/officeDocument/2006/relationships/tableStyles" Target="tableStyles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handoutMaster" Target="handoutMasters/handoutMaster1.xml" Id="rId15" /><Relationship Type="http://schemas.openxmlformats.org/officeDocument/2006/relationships/slide" Target="slides/slide9.xml" Id="rId10" /><Relationship Type="http://schemas.openxmlformats.org/officeDocument/2006/relationships/theme" Target="theme/theme1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notesMaster" Target="notesMasters/notesMaster1.xml" Id="rId14" /><Relationship Type="http://schemas.microsoft.com/office/2015/10/relationships/revisionInfo" Target="revisionInfo.xml" Id="rId22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69423" cy="355367"/>
          </a:xfrm>
          <a:prstGeom prst="rect">
            <a:avLst/>
          </a:prstGeom>
        </p:spPr>
        <p:txBody>
          <a:bodyPr vert="horz" lIns="92459" tIns="46230" rIns="92459" bIns="462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6887" y="0"/>
            <a:ext cx="4069422" cy="355367"/>
          </a:xfrm>
          <a:prstGeom prst="rect">
            <a:avLst/>
          </a:prstGeom>
        </p:spPr>
        <p:txBody>
          <a:bodyPr vert="horz" lIns="92459" tIns="46230" rIns="92459" bIns="46230" rtlCol="0"/>
          <a:lstStyle>
            <a:lvl1pPr algn="r">
              <a:defRPr sz="1200"/>
            </a:lvl1pPr>
          </a:lstStyle>
          <a:p>
            <a:fld id="{000CD2C8-F980-41D1-B4CF-33FCE6239A6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5897"/>
            <a:ext cx="4069423" cy="355367"/>
          </a:xfrm>
          <a:prstGeom prst="rect">
            <a:avLst/>
          </a:prstGeom>
        </p:spPr>
        <p:txBody>
          <a:bodyPr vert="horz" lIns="92459" tIns="46230" rIns="92459" bIns="462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6887" y="6745897"/>
            <a:ext cx="4069422" cy="355367"/>
          </a:xfrm>
          <a:prstGeom prst="rect">
            <a:avLst/>
          </a:prstGeom>
        </p:spPr>
        <p:txBody>
          <a:bodyPr vert="horz" lIns="92459" tIns="46230" rIns="92459" bIns="46230" rtlCol="0" anchor="b"/>
          <a:lstStyle>
            <a:lvl1pPr algn="r">
              <a:defRPr sz="1200"/>
            </a:lvl1pPr>
          </a:lstStyle>
          <a:p>
            <a:fld id="{F9C99764-F79B-4FF7-9B76-8250D5C22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81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68339" cy="355124"/>
          </a:xfrm>
          <a:prstGeom prst="rect">
            <a:avLst/>
          </a:prstGeom>
        </p:spPr>
        <p:txBody>
          <a:bodyPr vert="horz" lIns="93477" tIns="46738" rIns="93477" bIns="467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8" y="0"/>
            <a:ext cx="4068339" cy="355124"/>
          </a:xfrm>
          <a:prstGeom prst="rect">
            <a:avLst/>
          </a:prstGeom>
        </p:spPr>
        <p:txBody>
          <a:bodyPr vert="horz" lIns="93477" tIns="46738" rIns="93477" bIns="46738" rtlCol="0"/>
          <a:lstStyle>
            <a:lvl1pPr algn="r">
              <a:defRPr sz="1200"/>
            </a:lvl1pPr>
          </a:lstStyle>
          <a:p>
            <a:fld id="{42C97F3C-0F17-4D8E-9264-4F6BFAC0939A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7" tIns="46738" rIns="93477" bIns="467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9" y="3373676"/>
            <a:ext cx="7510780" cy="3196114"/>
          </a:xfrm>
          <a:prstGeom prst="rect">
            <a:avLst/>
          </a:prstGeom>
        </p:spPr>
        <p:txBody>
          <a:bodyPr vert="horz" lIns="93477" tIns="46738" rIns="93477" bIns="467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746119"/>
            <a:ext cx="4068339" cy="355124"/>
          </a:xfrm>
          <a:prstGeom prst="rect">
            <a:avLst/>
          </a:prstGeom>
        </p:spPr>
        <p:txBody>
          <a:bodyPr vert="horz" lIns="93477" tIns="46738" rIns="93477" bIns="467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8" y="6746119"/>
            <a:ext cx="4068339" cy="355124"/>
          </a:xfrm>
          <a:prstGeom prst="rect">
            <a:avLst/>
          </a:prstGeom>
        </p:spPr>
        <p:txBody>
          <a:bodyPr vert="horz" lIns="93477" tIns="46738" rIns="93477" bIns="46738" rtlCol="0" anchor="b"/>
          <a:lstStyle>
            <a:lvl1pPr algn="r">
              <a:defRPr sz="1200"/>
            </a:lvl1pPr>
          </a:lstStyle>
          <a:p>
            <a:fld id="{3959DE0E-C626-4677-B2B4-E72E6EBCB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7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2917825" y="531813"/>
            <a:ext cx="3552825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38849" y="3373676"/>
            <a:ext cx="7510780" cy="3196114"/>
          </a:xfrm>
          <a:prstGeom prst="rect">
            <a:avLst/>
          </a:prstGeom>
        </p:spPr>
        <p:txBody>
          <a:bodyPr lIns="94200" tIns="94200" rIns="94200" bIns="94200" anchor="t" anchorCtr="0">
            <a:noAutofit/>
          </a:bodyPr>
          <a:lstStyle/>
          <a:p>
            <a:r>
              <a:rPr lang="en-US"/>
              <a:t>Working Title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61061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8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84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23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2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6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13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9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58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32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DE0E-C626-4677-B2B4-E72E6EBCBD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2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C604-E1A3-4D9B-A8D8-DA7C49636E17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741B-29CC-48F0-8CF9-62B04706B19A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644-5797-4ABF-8393-566AF7F38645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 descr="cover.jpg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0" y="714"/>
            <a:ext cx="9144000" cy="68565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/>
          <p:nvPr/>
        </p:nvSpPr>
        <p:spPr>
          <a:xfrm>
            <a:off x="0" y="2434500"/>
            <a:ext cx="9144000" cy="7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0" y="2895800"/>
            <a:ext cx="9144000" cy="106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7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" name="Shape 15" descr="City-Logo.png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3394012" y="5806768"/>
            <a:ext cx="2355976" cy="935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  <a:latin typeface="Montserra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Tx/>
              <a:buNone/>
              <a:defRPr sz="2600">
                <a:solidFill>
                  <a:schemeClr val="tx2"/>
                </a:solidFill>
                <a:latin typeface="+mn-lt"/>
              </a:defRPr>
            </a:lvl1pPr>
            <a:lvl2pPr>
              <a:buClr>
                <a:schemeClr val="tx2"/>
              </a:buClr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+mn-lt"/>
              </a:defRPr>
            </a:lvl2pPr>
            <a:lvl3pPr>
              <a:buClr>
                <a:schemeClr val="accent1"/>
              </a:buClr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+mn-lt"/>
              </a:defRPr>
            </a:lvl3pPr>
            <a:lvl4pPr>
              <a:buFont typeface="Wingdings" pitchFamily="2" charset="2"/>
              <a:buChar char="Ø"/>
              <a:defRPr sz="2600">
                <a:solidFill>
                  <a:schemeClr val="tx2"/>
                </a:solidFill>
                <a:latin typeface="+mn-lt"/>
              </a:defRPr>
            </a:lvl4pPr>
            <a:lvl5pPr>
              <a:buClr>
                <a:schemeClr val="tx2"/>
              </a:buClr>
              <a:buFont typeface="Courier New" pitchFamily="49" charset="0"/>
              <a:buChar char="o"/>
              <a:defRPr sz="2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AB-DDEE-4EF0-BF96-1879129B8BFB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2019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1250"/>
            <a:ext cx="9144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3ED-94C4-4B67-A2B4-6C0F03C5843B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E758-9950-415D-9328-3FE62A2FD599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CCB8-B678-45A8-9B5A-2C9236797EBB}" type="datetime1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E43C-8562-453D-A333-4AB03F93DC6C}" type="datetime1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A6A3-E57B-4A4C-A56E-8332C9C1F936}" type="datetime1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7921-A08D-47B9-879B-E7BDA646040D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E00F-140A-4AD7-95B0-588187BAEA57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9EC19-B0C0-415E-913B-71ADE02697CA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BB1C-EED8-42EA-8399-22C17E3E2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3125" y="599946"/>
            <a:ext cx="7943850" cy="37240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Office of HIV Planning: HIV Integrated Planning Council Ryan White Part A </a:t>
            </a:r>
            <a:endParaRPr lang="en-US" sz="3200">
              <a:solidFill>
                <a:schemeClr val="bg1"/>
              </a:solidFill>
              <a:cs typeface="Calibri"/>
            </a:endParaRPr>
          </a:p>
          <a:p>
            <a:pPr algn="ctr"/>
            <a:endParaRPr lang="en-US" sz="3200">
              <a:solidFill>
                <a:schemeClr val="bg1"/>
              </a:solidFill>
              <a:latin typeface="Montserrat"/>
              <a:cs typeface="Mongolian Baiti" pitchFamily="66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ntserrat"/>
                <a:cs typeface="Mongolian Baiti"/>
              </a:rPr>
              <a:t>Recipient FY2020 – 2021 Second Quarter Spending Report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Montserrat"/>
              <a:cs typeface="Mongolian Baiti" pitchFamily="66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ntserrat"/>
                <a:cs typeface="Mongolian Baiti"/>
              </a:rPr>
              <a:t>November 12, 2020</a:t>
            </a:r>
            <a:endParaRPr lang="en-US" sz="2800" dirty="0">
              <a:solidFill>
                <a:schemeClr val="bg1"/>
              </a:solidFill>
              <a:latin typeface="Montserrat"/>
              <a:cs typeface="Mongolian Baiti" pitchFamily="66" charset="0"/>
            </a:endParaRPr>
          </a:p>
          <a:p>
            <a:pPr algn="ctr"/>
            <a:endParaRPr lang="en-US" sz="2800">
              <a:solidFill>
                <a:schemeClr val="bg1"/>
              </a:solidFill>
              <a:latin typeface="Montserrat"/>
              <a:cs typeface="Mongolian Baiti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 dirty="0">
                <a:solidFill>
                  <a:srgbClr val="1F497D"/>
                </a:solidFill>
                <a:latin typeface="Arial"/>
                <a:cs typeface="Arial"/>
              </a:rPr>
              <a:t>Under/Over Spending</a:t>
            </a:r>
            <a:r>
              <a:rPr lang="en-US" sz="1400">
                <a:solidFill>
                  <a:srgbClr val="1F497D"/>
                </a:solidFill>
                <a:latin typeface="Arial"/>
                <a:cs typeface="Arial"/>
              </a:rPr>
              <a:t> Themes: FY 2020-2021 Quarter 2  (~10% threshold)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1F497D"/>
                </a:solidFill>
                <a:latin typeface="Arial"/>
                <a:cs typeface="Arial"/>
              </a:rPr>
              <a:t>NEW JERSEY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523183"/>
              </p:ext>
            </p:extLst>
          </p:nvPr>
        </p:nvGraphicFramePr>
        <p:xfrm>
          <a:off x="609600" y="1981200"/>
          <a:ext cx="7380609" cy="2047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927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1199350">
                  <a:extLst>
                    <a:ext uri="{9D8B030D-6E8A-4147-A177-3AD203B41FA5}">
                      <a16:colId xmlns:a16="http://schemas.microsoft.com/office/drawing/2014/main" val="1498011795"/>
                    </a:ext>
                  </a:extLst>
                </a:gridCol>
                <a:gridCol w="1107092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1080565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594311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1277364">
                  <a:extLst>
                    <a:ext uri="{9D8B030D-6E8A-4147-A177-3AD203B41FA5}">
                      <a16:colId xmlns:a16="http://schemas.microsoft.com/office/drawing/2014/main" val="2452007501"/>
                    </a:ext>
                  </a:extLst>
                </a:gridCol>
              </a:tblGrid>
              <a:tr h="423739">
                <a:tc gridSpan="6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OVERSPENDING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82173"/>
                  </a:ext>
                </a:extLst>
              </a:tr>
              <a:tr h="800885"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Overspent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Higher Utilization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Hx overspends early/levels 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38861"/>
                  </a:ext>
                </a:extLst>
              </a:tr>
              <a:tr h="34483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1" i="0" u="none" strike="noStrike" noProof="0">
                          <a:solidFill>
                            <a:srgbClr val="FF0000"/>
                          </a:solidFill>
                          <a:latin typeface="Arial"/>
                        </a:rPr>
                        <a:t>None above 10% threshold</a:t>
                      </a:r>
                      <a:endParaRPr lang="en-US" sz="1200" b="1" i="0" u="none" strike="noStrike" noProof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345619"/>
                  </a:ext>
                </a:extLst>
              </a:tr>
              <a:tr h="344834">
                <a:tc>
                  <a:txBody>
                    <a:bodyPr/>
                    <a:lstStyle/>
                    <a:p>
                      <a:pPr algn="l"/>
                      <a:endParaRPr lang="en-US" sz="1200" b="0" baseline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934505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47B3D-4CC3-4D2F-ADFD-B79EF9932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A12-52C0-4668-A280-81B32910FA8E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704E64-4AAE-42A4-95A5-5ECE84A0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2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 dirty="0">
                <a:solidFill>
                  <a:srgbClr val="1F497D"/>
                </a:solidFill>
                <a:latin typeface="Arial"/>
                <a:cs typeface="Arial"/>
              </a:rPr>
              <a:t>Under/Over Spending Themes: FY 2020-2021 Quarter 2  (~10% threshold)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1F497D"/>
                </a:solidFill>
                <a:latin typeface="Arial"/>
                <a:cs typeface="Arial"/>
              </a:rPr>
              <a:t>Systemwide Allocations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891177"/>
              </p:ext>
            </p:extLst>
          </p:nvPr>
        </p:nvGraphicFramePr>
        <p:xfrm>
          <a:off x="944588" y="1600200"/>
          <a:ext cx="7254823" cy="4635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287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925641">
                  <a:extLst>
                    <a:ext uri="{9D8B030D-6E8A-4147-A177-3AD203B41FA5}">
                      <a16:colId xmlns:a16="http://schemas.microsoft.com/office/drawing/2014/main" val="598678809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192234076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620452715"/>
                    </a:ext>
                  </a:extLst>
                </a:gridCol>
              </a:tblGrid>
              <a:tr h="343579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/>
                          <a:cs typeface="Arial"/>
                        </a:rPr>
                        <a:t>UNDERSPENDING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34205"/>
                  </a:ext>
                </a:extLst>
              </a:tr>
              <a:tr h="125227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/>
                          <a:cs typeface="Arial"/>
                        </a:rPr>
                        <a:t>Allocations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/>
                          <a:cs typeface="Arial"/>
                        </a:rPr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Vacancies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Late Invoicing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Delayed spending on operating expenses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25034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I&amp;R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 </a:t>
                      </a:r>
                      <a:r>
                        <a:rPr lang="en-US" sz="900" b="1" dirty="0">
                          <a:latin typeface="Arial"/>
                          <a:cs typeface="Arial"/>
                        </a:rPr>
                        <a:t>(recipient)</a:t>
                      </a:r>
                      <a:endParaRPr lang="en-US" sz="9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$284,415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488221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QM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Activities </a:t>
                      </a:r>
                      <a:r>
                        <a:rPr lang="en-US" sz="900" b="1" baseline="0" dirty="0">
                          <a:latin typeface="Arial"/>
                          <a:cs typeface="Arial"/>
                        </a:rPr>
                        <a:t>(recipient)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$29,522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702281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Capacity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 Building </a:t>
                      </a:r>
                      <a:r>
                        <a:rPr lang="en-US" sz="900" b="1" baseline="0" dirty="0">
                          <a:latin typeface="Arial"/>
                          <a:cs typeface="Arial"/>
                        </a:rPr>
                        <a:t>(recipient)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$45,697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81479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PC Support </a:t>
                      </a:r>
                      <a:r>
                        <a:rPr lang="en-US" sz="900" b="1" dirty="0">
                          <a:latin typeface="Arial"/>
                          <a:cs typeface="Arial"/>
                        </a:rPr>
                        <a:t>(planning council)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$52,870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latin typeface="Arial"/>
                          <a:cs typeface="Arial"/>
                        </a:rPr>
                        <a:t>Basic overhead costs have </a:t>
                      </a:r>
                      <a:r>
                        <a:rPr lang="en-US" sz="1200" b="1">
                          <a:latin typeface="Arial"/>
                          <a:cs typeface="Arial"/>
                        </a:rPr>
                        <a:t>gone down due to remote work.</a:t>
                      </a:r>
                      <a:endParaRPr lang="en-US" sz="12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902745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198755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9F10-3EA5-46BA-AEC4-C54FD550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C3DE-687C-404E-8065-DE75DC3CB80B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970D6-8915-4808-825C-80486997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9538" y="5443008"/>
            <a:ext cx="4724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/>
              <a:t>Due to cumbersome hiring practices at the Recipient level and a hiring freeze underspending is a result. Moreover, all underspending has been or will be reallocated to direct service categories. </a:t>
            </a:r>
          </a:p>
        </p:txBody>
      </p:sp>
    </p:spTree>
    <p:extLst>
      <p:ext uri="{BB962C8B-B14F-4D97-AF65-F5344CB8AC3E}">
        <p14:creationId xmlns:p14="http://schemas.microsoft.com/office/powerpoint/2010/main" val="3264303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 dirty="0">
                <a:solidFill>
                  <a:srgbClr val="1F497D"/>
                </a:solidFill>
                <a:latin typeface="Arial"/>
                <a:cs typeface="Arial"/>
              </a:rPr>
              <a:t>Under/Over Spending Themes: FY 2020-2021 Quarter 2  (~10% threshold)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1F497D"/>
                </a:solidFill>
                <a:latin typeface="Arial"/>
                <a:cs typeface="Arial"/>
              </a:rPr>
              <a:t>MAI Systemwide Allocations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590450"/>
              </p:ext>
            </p:extLst>
          </p:nvPr>
        </p:nvGraphicFramePr>
        <p:xfrm>
          <a:off x="438725" y="1600200"/>
          <a:ext cx="8229602" cy="2476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287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925641">
                  <a:extLst>
                    <a:ext uri="{9D8B030D-6E8A-4147-A177-3AD203B41FA5}">
                      <a16:colId xmlns:a16="http://schemas.microsoft.com/office/drawing/2014/main" val="598678809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452007501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192234076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620452715"/>
                    </a:ext>
                  </a:extLst>
                </a:gridCol>
              </a:tblGrid>
              <a:tr h="343579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/>
                          <a:cs typeface="Arial"/>
                        </a:rPr>
                        <a:t>UNDERSPENDING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34205"/>
                  </a:ext>
                </a:extLst>
              </a:tr>
              <a:tr h="1252273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Allocations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Vacancies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Late Invoicing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Delayed spending on operating expenses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Leveraging other funding sources for same service 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25034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QM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Activities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1" baseline="0" dirty="0">
                          <a:latin typeface="Arial"/>
                          <a:cs typeface="Arial"/>
                        </a:rPr>
                        <a:t>(recipient)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$6,466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702281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198755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9F10-3EA5-46BA-AEC4-C54FD550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C3DE-687C-404E-8065-DE75DC3CB80B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970D6-8915-4808-825C-80486997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dirty="0" smtClean="0">
                <a:solidFill>
                  <a:schemeClr val="tx1"/>
                </a:solidFill>
              </a:rPr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4343400"/>
            <a:ext cx="3047999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Due to cumbersome hiring practices and a hiring freeze at the Recipient level, underspending is a result.  Moreover, any underspending has been or will be reallocated to direct service categories. </a:t>
            </a:r>
          </a:p>
        </p:txBody>
      </p:sp>
    </p:spTree>
    <p:extLst>
      <p:ext uri="{BB962C8B-B14F-4D97-AF65-F5344CB8AC3E}">
        <p14:creationId xmlns:p14="http://schemas.microsoft.com/office/powerpoint/2010/main" val="418142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6557-71D4-416A-82E1-BBCC4D02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2Q Underspending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B692B-F51F-4676-BEDF-AFA768B72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Reconciliation of total invoices forwarded to AACO for processing through August 31, 2020 indicated twenty-three</a:t>
            </a:r>
            <a:r>
              <a:rPr lang="en-US" sz="2000" b="1" dirty="0"/>
              <a:t> (23%/$2,586,072) underspending of our total overall award </a:t>
            </a:r>
            <a:r>
              <a:rPr lang="en-US" sz="2000" dirty="0"/>
              <a:t>(includes MAI funds).</a:t>
            </a:r>
          </a:p>
          <a:p>
            <a:endParaRPr lang="en-US" sz="200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Please note, hospital and the two fiduciary entities (PHMC and UAC) inherently have cumbersome fiscal processes which results in delays submitting invoices and budgets.</a:t>
            </a:r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This has been exacerbated by COVID-19 and remote work.</a:t>
            </a: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2213A-DF0A-449A-A3C0-FE8DF552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FCC1-C284-42BA-98AC-53E9BA13BB0B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37465-F953-4F34-ACBB-28E5E848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>
                <a:solidFill>
                  <a:srgbClr val="1F497D"/>
                </a:solidFill>
                <a:latin typeface="Arial"/>
                <a:cs typeface="Arial"/>
              </a:rPr>
              <a:t>Under/Over Spending Themes: FY 2020-2021 Quarter 2  (~10% threshold)</a:t>
            </a:r>
            <a:b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>
                <a:solidFill>
                  <a:srgbClr val="1F497D"/>
                </a:solidFill>
                <a:latin typeface="Arial"/>
                <a:cs typeface="Arial"/>
              </a:rPr>
              <a:t>PHILADELPHIA</a:t>
            </a:r>
            <a:endParaRPr lang="en-US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600370"/>
              </p:ext>
            </p:extLst>
          </p:nvPr>
        </p:nvGraphicFramePr>
        <p:xfrm>
          <a:off x="297952" y="1241013"/>
          <a:ext cx="8691935" cy="4689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199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983842">
                  <a:extLst>
                    <a:ext uri="{9D8B030D-6E8A-4147-A177-3AD203B41FA5}">
                      <a16:colId xmlns:a16="http://schemas.microsoft.com/office/drawing/2014/main" val="598678809"/>
                    </a:ext>
                  </a:extLst>
                </a:gridCol>
                <a:gridCol w="983842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895223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1092869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1335358">
                  <a:extLst>
                    <a:ext uri="{9D8B030D-6E8A-4147-A177-3AD203B41FA5}">
                      <a16:colId xmlns:a16="http://schemas.microsoft.com/office/drawing/2014/main" val="2452007501"/>
                    </a:ext>
                  </a:extLst>
                </a:gridCol>
                <a:gridCol w="597576">
                  <a:extLst>
                    <a:ext uri="{9D8B030D-6E8A-4147-A177-3AD203B41FA5}">
                      <a16:colId xmlns:a16="http://schemas.microsoft.com/office/drawing/2014/main" val="2192234076"/>
                    </a:ext>
                  </a:extLst>
                </a:gridCol>
                <a:gridCol w="1500026">
                  <a:extLst>
                    <a:ext uri="{9D8B030D-6E8A-4147-A177-3AD203B41FA5}">
                      <a16:colId xmlns:a16="http://schemas.microsoft.com/office/drawing/2014/main" val="2620452715"/>
                    </a:ext>
                  </a:extLst>
                </a:gridCol>
              </a:tblGrid>
              <a:tr h="300152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/>
                          <a:cs typeface="Arial"/>
                        </a:rPr>
                        <a:t>UNDERSPENDING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34205"/>
                  </a:ext>
                </a:extLst>
              </a:tr>
              <a:tr h="777582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Service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Vacancies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Late Invoicing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Delayed spending on operating expenses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Leveraging other funding sources for same service 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25034"/>
                  </a:ext>
                </a:extLst>
              </a:tr>
              <a:tr h="103802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Outpatient/Ambulatory Health Services</a:t>
                      </a:r>
                      <a:endParaRPr lang="en-US" sz="1200" baseline="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$785,215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/>
                          <a:cs typeface="Arial"/>
                        </a:rPr>
                        <a:t>X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dirty="0">
                          <a:latin typeface="Arial"/>
                        </a:rPr>
                        <a:t>Invoicing for Operating </a:t>
                      </a:r>
                      <a:endParaRPr lang="en-US" sz="1050" b="1" dirty="0">
                        <a:latin typeface="Arial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dirty="0">
                          <a:latin typeface="Arial"/>
                        </a:rPr>
                        <a:t>expenses has been sluggish due to the impact of COVID-19.</a:t>
                      </a:r>
                      <a:endParaRPr lang="en-US" sz="1050" b="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608141"/>
                  </a:ext>
                </a:extLst>
              </a:tr>
              <a:tr h="1175597"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latin typeface="Arial"/>
                          <a:cs typeface="Arial"/>
                        </a:rPr>
                        <a:t>Medical Case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$226,685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/>
                          <a:cs typeface="Arial"/>
                        </a:rPr>
                        <a:t>X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/>
                          <a:cs typeface="Arial"/>
                        </a:rPr>
                        <a:t>X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dirty="0">
                          <a:latin typeface="Arial"/>
                        </a:rPr>
                        <a:t>Invoicing for Operating 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dirty="0">
                          <a:latin typeface="Arial"/>
                        </a:rPr>
                        <a:t>expenses has been sluggish due to the impact of 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0" u="none" strike="noStrike" noProof="0" dirty="0">
                          <a:latin typeface="Arial"/>
                        </a:rPr>
                        <a:t>COVID-19.</a:t>
                      </a:r>
                      <a:endParaRPr lang="en-US" sz="1050" b="0" i="0" u="none" strike="noStrike" noProof="0" dirty="0"/>
                    </a:p>
                    <a:p>
                      <a:pPr lvl="0" algn="l">
                        <a:buNone/>
                      </a:pPr>
                      <a:endParaRPr lang="en-US" sz="105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818197"/>
                  </a:ext>
                </a:extLst>
              </a:tr>
              <a:tr h="37519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Drug Reimbursement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$241,881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/>
                          <a:cs typeface="Arial"/>
                        </a:rPr>
                        <a:t>X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746979"/>
                  </a:ext>
                </a:extLst>
              </a:tr>
              <a:tr h="82541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Substance Abuse Treatment Outpatient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$70,121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/>
                          <a:cs typeface="Arial"/>
                        </a:rPr>
                        <a:t>X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/>
                          <a:cs typeface="Arial"/>
                        </a:rPr>
                        <a:t>X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/>
                          <a:cs typeface="Arial"/>
                        </a:rPr>
                        <a:t>Credentialing of counselors continues to be challenging.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025790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32F3E-BA92-46A0-A5AD-B8E883BD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44C3-0C0A-4E63-820E-93F24E58CE5F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22D25C-AD0D-4FC1-AED0-1C6638DB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4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>
                <a:solidFill>
                  <a:srgbClr val="1F497D"/>
                </a:solidFill>
                <a:latin typeface="Arial"/>
                <a:cs typeface="Arial"/>
              </a:rPr>
              <a:t>Under/Over Spending Themes: FY 2020-2021 Quarter 2  (~10% threshold)</a:t>
            </a:r>
            <a:b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>
                <a:solidFill>
                  <a:srgbClr val="1F497D"/>
                </a:solidFill>
                <a:latin typeface="Arial"/>
                <a:cs typeface="Arial"/>
              </a:rPr>
              <a:t>PHILADELPHIA</a:t>
            </a:r>
            <a:endParaRPr lang="en-US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96410"/>
              </p:ext>
            </p:extLst>
          </p:nvPr>
        </p:nvGraphicFramePr>
        <p:xfrm>
          <a:off x="277090" y="1217220"/>
          <a:ext cx="8637773" cy="4924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937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959755">
                  <a:extLst>
                    <a:ext uri="{9D8B030D-6E8A-4147-A177-3AD203B41FA5}">
                      <a16:colId xmlns:a16="http://schemas.microsoft.com/office/drawing/2014/main" val="598678809"/>
                    </a:ext>
                  </a:extLst>
                </a:gridCol>
                <a:gridCol w="959755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873305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1066111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1302665">
                  <a:extLst>
                    <a:ext uri="{9D8B030D-6E8A-4147-A177-3AD203B41FA5}">
                      <a16:colId xmlns:a16="http://schemas.microsoft.com/office/drawing/2014/main" val="2452007501"/>
                    </a:ext>
                  </a:extLst>
                </a:gridCol>
                <a:gridCol w="779019">
                  <a:extLst>
                    <a:ext uri="{9D8B030D-6E8A-4147-A177-3AD203B41FA5}">
                      <a16:colId xmlns:a16="http://schemas.microsoft.com/office/drawing/2014/main" val="2192234076"/>
                    </a:ext>
                  </a:extLst>
                </a:gridCol>
                <a:gridCol w="1267226">
                  <a:extLst>
                    <a:ext uri="{9D8B030D-6E8A-4147-A177-3AD203B41FA5}">
                      <a16:colId xmlns:a16="http://schemas.microsoft.com/office/drawing/2014/main" val="2620452715"/>
                    </a:ext>
                  </a:extLst>
                </a:gridCol>
              </a:tblGrid>
              <a:tr h="352848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/>
                          <a:cs typeface="Arial"/>
                        </a:rPr>
                        <a:t>UNDERSPENDING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34205"/>
                  </a:ext>
                </a:extLst>
              </a:tr>
              <a:tr h="728117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Service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Vacancies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Late Invoicing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Delayed spending on operating expenses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Leveraging other funding sources for same service 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25034"/>
                  </a:ext>
                </a:extLst>
              </a:tr>
              <a:tr h="1654492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/>
                          <a:cs typeface="Arial"/>
                        </a:rPr>
                        <a:t>EFA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/>
                          <a:cs typeface="Arial"/>
                        </a:rPr>
                        <a:t>$8,652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0" i="0" u="none" strike="noStrike" noProof="0" dirty="0" err="1">
                          <a:latin typeface="Arial"/>
                        </a:rPr>
                        <a:t>Under utilization</a:t>
                      </a:r>
                      <a:r>
                        <a:rPr lang="en-US" sz="1050" b="0" i="0" u="none" strike="noStrike" noProof="0" dirty="0">
                          <a:latin typeface="Arial"/>
                        </a:rPr>
                        <a:t>. Requests for assistance has slowed </a:t>
                      </a:r>
                      <a:r>
                        <a:rPr lang="en-US" sz="1050" b="0" i="0" u="none" strike="noStrike" noProof="0" dirty="0" err="1">
                          <a:latin typeface="Arial"/>
                        </a:rPr>
                        <a:t>lkely</a:t>
                      </a:r>
                      <a:r>
                        <a:rPr lang="en-US" sz="1050" b="0" i="0" u="none" strike="noStrike" noProof="0" dirty="0">
                          <a:latin typeface="Arial"/>
                        </a:rPr>
                        <a:t> due to COVID-19 and </a:t>
                      </a:r>
                      <a:r>
                        <a:rPr lang="en-US" sz="1050" b="0" i="0" u="none" strike="noStrike" noProof="0" dirty="0" err="1">
                          <a:latin typeface="Arial"/>
                        </a:rPr>
                        <a:t>availibility</a:t>
                      </a:r>
                      <a:r>
                        <a:rPr lang="en-US" sz="1050" b="0" i="0" u="none" strike="noStrike" noProof="0" dirty="0">
                          <a:latin typeface="Arial"/>
                        </a:rPr>
                        <a:t> of COVID response dollars.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608141"/>
                  </a:ext>
                </a:extLst>
              </a:tr>
              <a:tr h="937980"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latin typeface="Arial"/>
                          <a:cs typeface="Arial"/>
                        </a:rPr>
                        <a:t>EFA- Pharma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$31,533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0" dirty="0" err="1">
                          <a:latin typeface="Arial"/>
                          <a:cs typeface="Arial"/>
                        </a:rPr>
                        <a:t>Under utilization</a:t>
                      </a:r>
                      <a:r>
                        <a:rPr lang="en-US" sz="1050" b="0" dirty="0">
                          <a:latin typeface="Arial"/>
                          <a:cs typeface="Arial"/>
                        </a:rPr>
                        <a:t>. Underspending has already been reallocated.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818197"/>
                  </a:ext>
                </a:extLst>
              </a:tr>
              <a:tr h="116881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EFA-Housing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$94,409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50" b="0" dirty="0" err="1">
                          <a:latin typeface="Arial"/>
                        </a:rPr>
                        <a:t>Under utilization</a:t>
                      </a:r>
                      <a:r>
                        <a:rPr lang="en-US" sz="1050" b="0" dirty="0">
                          <a:latin typeface="Arial"/>
                        </a:rPr>
                        <a:t>; some of this related to COVID-19. Recipient has expanded access to the service by way of eligibility. </a:t>
                      </a:r>
                      <a:endParaRPr lang="en-US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746979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32F3E-BA92-46A0-A5AD-B8E883BD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44C3-0C0A-4E63-820E-93F24E58CE5F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22D25C-AD0D-4FC1-AED0-1C6638DB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6317" y="6059467"/>
            <a:ext cx="2133600" cy="365125"/>
          </a:xfrm>
        </p:spPr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>
                <a:solidFill>
                  <a:srgbClr val="1F497D"/>
                </a:solidFill>
                <a:latin typeface="Arial"/>
                <a:cs typeface="Arial"/>
              </a:rPr>
              <a:t>Under/Over Spending Themes: FY 2020-2021 Quarter 2  (~10% threshold)</a:t>
            </a:r>
            <a:b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>
                <a:solidFill>
                  <a:srgbClr val="1F497D"/>
                </a:solidFill>
                <a:latin typeface="Arial"/>
                <a:cs typeface="Arial"/>
              </a:rPr>
              <a:t>PHILADELPHIA</a:t>
            </a:r>
            <a:endParaRPr lang="en-US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109074"/>
              </p:ext>
            </p:extLst>
          </p:nvPr>
        </p:nvGraphicFramePr>
        <p:xfrm>
          <a:off x="277090" y="1217220"/>
          <a:ext cx="8637773" cy="438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937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959755">
                  <a:extLst>
                    <a:ext uri="{9D8B030D-6E8A-4147-A177-3AD203B41FA5}">
                      <a16:colId xmlns:a16="http://schemas.microsoft.com/office/drawing/2014/main" val="598678809"/>
                    </a:ext>
                  </a:extLst>
                </a:gridCol>
                <a:gridCol w="959755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873305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1066111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1302665">
                  <a:extLst>
                    <a:ext uri="{9D8B030D-6E8A-4147-A177-3AD203B41FA5}">
                      <a16:colId xmlns:a16="http://schemas.microsoft.com/office/drawing/2014/main" val="2452007501"/>
                    </a:ext>
                  </a:extLst>
                </a:gridCol>
                <a:gridCol w="779019">
                  <a:extLst>
                    <a:ext uri="{9D8B030D-6E8A-4147-A177-3AD203B41FA5}">
                      <a16:colId xmlns:a16="http://schemas.microsoft.com/office/drawing/2014/main" val="2192234076"/>
                    </a:ext>
                  </a:extLst>
                </a:gridCol>
                <a:gridCol w="1267226">
                  <a:extLst>
                    <a:ext uri="{9D8B030D-6E8A-4147-A177-3AD203B41FA5}">
                      <a16:colId xmlns:a16="http://schemas.microsoft.com/office/drawing/2014/main" val="2620452715"/>
                    </a:ext>
                  </a:extLst>
                </a:gridCol>
              </a:tblGrid>
              <a:tr h="331874"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/>
                          <a:cs typeface="Arial"/>
                        </a:rPr>
                        <a:t>UNDERSPENDING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34205"/>
                  </a:ext>
                </a:extLst>
              </a:tr>
              <a:tr h="726535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Service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/>
                          <a:cs typeface="Arial"/>
                        </a:rPr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Vacancies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Late Invoicing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Delayed spending on operating expenses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Leveraging other funding sources for same service 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25034"/>
                  </a:ext>
                </a:extLst>
              </a:tr>
              <a:tr h="8431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/>
                          <a:cs typeface="Arial"/>
                        </a:rPr>
                        <a:t>Housing Assistance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$97,301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 err="1"/>
                        <a:t>Under utilization</a:t>
                      </a:r>
                      <a:r>
                        <a:rPr lang="en-US" sz="1100" b="1" i="0" u="none" strike="noStrike" noProof="0" dirty="0"/>
                        <a:t>; some of this related to COVID-19. Recipient has expanded access to the service by way of eligibility and </a:t>
                      </a:r>
                      <a:r>
                        <a:rPr lang="en-US" sz="1100" b="1" i="0" u="none" strike="noStrike" noProof="0" dirty="0" err="1"/>
                        <a:t>availibility</a:t>
                      </a:r>
                      <a:r>
                        <a:rPr lang="en-US" sz="1100" b="1" i="0" u="none" strike="noStrike" noProof="0" dirty="0"/>
                        <a:t> of COVID response funds (Shallow Rent Program).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608141"/>
                  </a:ext>
                </a:extLst>
              </a:tr>
              <a:tr h="995627"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latin typeface="Arial"/>
                          <a:cs typeface="Arial"/>
                        </a:rPr>
                        <a:t>Transportation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$6,021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err="1">
                          <a:latin typeface="Arial"/>
                          <a:cs typeface="Arial"/>
                        </a:rPr>
                        <a:t>Under utilization</a:t>
                      </a:r>
                      <a:r>
                        <a:rPr lang="en-US" sz="1100" b="1" dirty="0">
                          <a:latin typeface="Arial"/>
                          <a:cs typeface="Arial"/>
                        </a:rPr>
                        <a:t> due to COVID-19.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818197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32F3E-BA92-46A0-A5AD-B8E883BD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44C3-0C0A-4E63-820E-93F24E58CE5F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22D25C-AD0D-4FC1-AED0-1C6638DB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0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>
                <a:solidFill>
                  <a:srgbClr val="1F497D"/>
                </a:solidFill>
                <a:latin typeface="Arial"/>
                <a:cs typeface="Arial"/>
              </a:rPr>
              <a:t>Under/Over Spending Themes: FY 2020-2021 Quarter 2  (~10% threshold)</a:t>
            </a:r>
            <a:b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>
                <a:solidFill>
                  <a:srgbClr val="1F497D"/>
                </a:solidFill>
                <a:latin typeface="Arial"/>
                <a:cs typeface="Arial"/>
              </a:rPr>
              <a:t>PHILADELPHIA</a:t>
            </a:r>
            <a:endParaRPr lang="en-US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289639"/>
              </p:ext>
            </p:extLst>
          </p:nvPr>
        </p:nvGraphicFramePr>
        <p:xfrm>
          <a:off x="781350" y="1828800"/>
          <a:ext cx="7637825" cy="277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483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1301488">
                  <a:extLst>
                    <a:ext uri="{9D8B030D-6E8A-4147-A177-3AD203B41FA5}">
                      <a16:colId xmlns:a16="http://schemas.microsoft.com/office/drawing/2014/main" val="1498011795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832036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842842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1697666">
                  <a:extLst>
                    <a:ext uri="{9D8B030D-6E8A-4147-A177-3AD203B41FA5}">
                      <a16:colId xmlns:a16="http://schemas.microsoft.com/office/drawing/2014/main" val="2452007501"/>
                    </a:ext>
                  </a:extLst>
                </a:gridCol>
              </a:tblGrid>
              <a:tr h="314228">
                <a:tc gridSpan="6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OVERSPENDING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82173"/>
                  </a:ext>
                </a:extLst>
              </a:tr>
              <a:tr h="808264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Arial"/>
                          <a:cs typeface="Arial"/>
                        </a:rPr>
                        <a:t>Service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Arial"/>
                          <a:cs typeface="Arial"/>
                        </a:rPr>
                        <a:t>Amount Overspent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Higher Utilization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Hx overspends early/levels 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38861"/>
                  </a:ext>
                </a:extLst>
              </a:tr>
              <a:tr h="314228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Food Bank/Home Delivered Meals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$10,064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Impact of COVID-19 increased food insecurity.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487787"/>
                  </a:ext>
                </a:extLst>
              </a:tr>
            </a:tbl>
          </a:graphicData>
        </a:graphic>
      </p:graphicFrame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0358F2B-9027-409C-AB99-D0263E74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4747-DD89-4B5D-979C-27E6745B19B4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920765-FE70-4BFB-8191-E5AFD8C5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5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 dirty="0">
                <a:solidFill>
                  <a:srgbClr val="1F497D"/>
                </a:solidFill>
                <a:latin typeface="Arial"/>
                <a:cs typeface="Arial"/>
              </a:rPr>
              <a:t>Under/Over Spending</a:t>
            </a:r>
            <a:r>
              <a:rPr lang="en-US" sz="1400">
                <a:solidFill>
                  <a:srgbClr val="1F497D"/>
                </a:solidFill>
                <a:latin typeface="Arial"/>
                <a:cs typeface="Arial"/>
              </a:rPr>
              <a:t> Themes: FY 2020-2021 Quarter 2  (~10% threshold)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1F497D"/>
                </a:solidFill>
                <a:latin typeface="Arial"/>
                <a:cs typeface="Arial"/>
              </a:rPr>
              <a:t>PA Counties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810834"/>
              </p:ext>
            </p:extLst>
          </p:nvPr>
        </p:nvGraphicFramePr>
        <p:xfrm>
          <a:off x="369452" y="1253836"/>
          <a:ext cx="8229599" cy="4881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584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817343">
                  <a:extLst>
                    <a:ext uri="{9D8B030D-6E8A-4147-A177-3AD203B41FA5}">
                      <a16:colId xmlns:a16="http://schemas.microsoft.com/office/drawing/2014/main" val="598678809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452007501"/>
                    </a:ext>
                  </a:extLst>
                </a:gridCol>
                <a:gridCol w="682831">
                  <a:extLst>
                    <a:ext uri="{9D8B030D-6E8A-4147-A177-3AD203B41FA5}">
                      <a16:colId xmlns:a16="http://schemas.microsoft.com/office/drawing/2014/main" val="2192234076"/>
                    </a:ext>
                  </a:extLst>
                </a:gridCol>
                <a:gridCol w="1266725">
                  <a:extLst>
                    <a:ext uri="{9D8B030D-6E8A-4147-A177-3AD203B41FA5}">
                      <a16:colId xmlns:a16="http://schemas.microsoft.com/office/drawing/2014/main" val="2620452715"/>
                    </a:ext>
                  </a:extLst>
                </a:gridCol>
              </a:tblGrid>
              <a:tr h="338281">
                <a:tc gridSpan="8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UNDERSPENDING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34205"/>
                  </a:ext>
                </a:extLst>
              </a:tr>
              <a:tr h="1232962"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Vacancies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Late Invoicing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Delayed spending on operating expenses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Leveraging other funding sources for same service 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25034"/>
                  </a:ext>
                </a:extLst>
              </a:tr>
              <a:tr h="591991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Outpatient/</a:t>
                      </a:r>
                    </a:p>
                    <a:p>
                      <a:pPr lvl="0"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Ambulatory Health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$64,601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905826"/>
                  </a:ext>
                </a:extLst>
              </a:tr>
              <a:tr h="1014842">
                <a:tc>
                  <a:txBody>
                    <a:bodyPr/>
                    <a:lstStyle/>
                    <a:p>
                      <a:r>
                        <a:rPr lang="en-US" sz="1200" baseline="0">
                          <a:latin typeface="Arial"/>
                          <a:cs typeface="Arial"/>
                        </a:rPr>
                        <a:t>EFA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$8,479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Arial"/>
                          <a:cs typeface="Arial"/>
                        </a:rPr>
                        <a:t>X</a:t>
                      </a:r>
                      <a:endParaRPr lang="en-US" sz="1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b="1" i="0" u="none" strike="noStrike" noProof="0">
                          <a:latin typeface="Calibri"/>
                        </a:rPr>
                        <a:t>Under utilization. Requests for assistance has slowed lkely due to COVID-19.</a:t>
                      </a:r>
                      <a:endParaRPr lang="en-US" sz="1100" b="1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488221"/>
                  </a:ext>
                </a:extLst>
              </a:tr>
              <a:tr h="849430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EFA-Pharma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$31,200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b="1" i="0" u="none" strike="noStrike" baseline="0" noProof="0">
                          <a:latin typeface="Calibri"/>
                        </a:rPr>
                        <a:t>Under utilization. Underspending here has already been reallocated.</a:t>
                      </a:r>
                      <a:endParaRPr lang="en-US" sz="1100" b="1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702281"/>
                  </a:ext>
                </a:extLst>
              </a:tr>
              <a:tr h="595477"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Transportation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$94,953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Calibri"/>
                          <a:cs typeface="Arial"/>
                        </a:rPr>
                        <a:t>Under-utilization related to COVID-19.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81479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9F10-3EA5-46BA-AEC4-C54FD550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C3DE-687C-404E-8065-DE75DC3CB80B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970D6-8915-4808-825C-80486997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1400" dirty="0">
                <a:solidFill>
                  <a:srgbClr val="1F497D"/>
                </a:solidFill>
                <a:latin typeface="Arial"/>
                <a:cs typeface="Arial"/>
              </a:rPr>
              <a:t>Under/Over Spending</a:t>
            </a:r>
            <a:r>
              <a:rPr lang="en-US" sz="1400">
                <a:solidFill>
                  <a:srgbClr val="1F497D"/>
                </a:solidFill>
                <a:latin typeface="Arial"/>
                <a:cs typeface="Arial"/>
              </a:rPr>
              <a:t> Themes: FY 2020-2021 Quarter 2  (~10% threshold)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1F497D"/>
                </a:solidFill>
                <a:latin typeface="Arial"/>
                <a:cs typeface="Arial"/>
              </a:rPr>
              <a:t>PA Counties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092109"/>
              </p:ext>
            </p:extLst>
          </p:nvPr>
        </p:nvGraphicFramePr>
        <p:xfrm>
          <a:off x="455919" y="1289637"/>
          <a:ext cx="7931154" cy="293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153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1614869">
                  <a:extLst>
                    <a:ext uri="{9D8B030D-6E8A-4147-A177-3AD203B41FA5}">
                      <a16:colId xmlns:a16="http://schemas.microsoft.com/office/drawing/2014/main" val="1498011795"/>
                    </a:ext>
                  </a:extLst>
                </a:gridCol>
                <a:gridCol w="1189672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615923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821231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1735306">
                  <a:extLst>
                    <a:ext uri="{9D8B030D-6E8A-4147-A177-3AD203B41FA5}">
                      <a16:colId xmlns:a16="http://schemas.microsoft.com/office/drawing/2014/main" val="2452007501"/>
                    </a:ext>
                  </a:extLst>
                </a:gridCol>
              </a:tblGrid>
              <a:tr h="423739">
                <a:tc gridSpan="6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OVERSPENDING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82173"/>
                  </a:ext>
                </a:extLst>
              </a:tr>
              <a:tr h="800885"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Overspent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Higher Utilization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Hx overspends early/levels 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38861"/>
                  </a:ext>
                </a:extLst>
              </a:tr>
              <a:tr h="344834">
                <a:tc>
                  <a:txBody>
                    <a:bodyPr/>
                    <a:lstStyle/>
                    <a:p>
                      <a:r>
                        <a:rPr lang="en-US"/>
                        <a:t>Mental Health Services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$8,980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60809"/>
                  </a:ext>
                </a:extLst>
              </a:tr>
              <a:tr h="3448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653510"/>
                  </a:ext>
                </a:extLst>
              </a:tr>
              <a:tr h="344834">
                <a:tc>
                  <a:txBody>
                    <a:bodyPr/>
                    <a:lstStyle/>
                    <a:p>
                      <a:endParaRPr lang="en-US" baseline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831688"/>
                  </a:ext>
                </a:extLst>
              </a:tr>
            </a:tbl>
          </a:graphicData>
        </a:graphic>
      </p:graphicFrame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1DE50CC7-FF43-4C13-BDF9-573C1806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ECF-3A63-47B4-B2D7-2846D05006B1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3C0CD23-8A1C-4232-8421-5CE2EA2F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9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8D34-2296-4180-ACD1-45DDE158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400" dirty="0">
                <a:solidFill>
                  <a:srgbClr val="1F497D"/>
                </a:solidFill>
                <a:latin typeface="Arial"/>
                <a:cs typeface="Arial"/>
              </a:rPr>
              <a:t>Under/Over Spending</a:t>
            </a:r>
            <a:r>
              <a:rPr lang="en-US" sz="1400">
                <a:solidFill>
                  <a:srgbClr val="1F497D"/>
                </a:solidFill>
                <a:latin typeface="Arial"/>
                <a:cs typeface="Arial"/>
              </a:rPr>
              <a:t> Themes: FY 2020-2021 Quarter 2  (~10% threshold)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1F497D"/>
                </a:solidFill>
                <a:latin typeface="Arial"/>
                <a:cs typeface="Arial"/>
              </a:rPr>
              <a:t>New Jersey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8346C3-3285-4D01-8B09-0B361AD53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075738"/>
              </p:ext>
            </p:extLst>
          </p:nvPr>
        </p:nvGraphicFramePr>
        <p:xfrm>
          <a:off x="438725" y="1600200"/>
          <a:ext cx="8229591" cy="358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129">
                  <a:extLst>
                    <a:ext uri="{9D8B030D-6E8A-4147-A177-3AD203B41FA5}">
                      <a16:colId xmlns:a16="http://schemas.microsoft.com/office/drawing/2014/main" val="2305658461"/>
                    </a:ext>
                  </a:extLst>
                </a:gridCol>
                <a:gridCol w="880749">
                  <a:extLst>
                    <a:ext uri="{9D8B030D-6E8A-4147-A177-3AD203B41FA5}">
                      <a16:colId xmlns:a16="http://schemas.microsoft.com/office/drawing/2014/main" val="598678809"/>
                    </a:ext>
                  </a:extLst>
                </a:gridCol>
                <a:gridCol w="900544">
                  <a:extLst>
                    <a:ext uri="{9D8B030D-6E8A-4147-A177-3AD203B41FA5}">
                      <a16:colId xmlns:a16="http://schemas.microsoft.com/office/drawing/2014/main" val="1449855225"/>
                    </a:ext>
                  </a:extLst>
                </a:gridCol>
                <a:gridCol w="847053">
                  <a:extLst>
                    <a:ext uri="{9D8B030D-6E8A-4147-A177-3AD203B41FA5}">
                      <a16:colId xmlns:a16="http://schemas.microsoft.com/office/drawing/2014/main" val="1959729586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958832884"/>
                    </a:ext>
                  </a:extLst>
                </a:gridCol>
                <a:gridCol w="974779">
                  <a:extLst>
                    <a:ext uri="{9D8B030D-6E8A-4147-A177-3AD203B41FA5}">
                      <a16:colId xmlns:a16="http://schemas.microsoft.com/office/drawing/2014/main" val="2452007501"/>
                    </a:ext>
                  </a:extLst>
                </a:gridCol>
                <a:gridCol w="825031">
                  <a:extLst>
                    <a:ext uri="{9D8B030D-6E8A-4147-A177-3AD203B41FA5}">
                      <a16:colId xmlns:a16="http://schemas.microsoft.com/office/drawing/2014/main" val="2192234076"/>
                    </a:ext>
                  </a:extLst>
                </a:gridCol>
                <a:gridCol w="1124527">
                  <a:extLst>
                    <a:ext uri="{9D8B030D-6E8A-4147-A177-3AD203B41FA5}">
                      <a16:colId xmlns:a16="http://schemas.microsoft.com/office/drawing/2014/main" val="2620452715"/>
                    </a:ext>
                  </a:extLst>
                </a:gridCol>
              </a:tblGrid>
              <a:tr h="343579">
                <a:tc gridSpan="8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UNDERSPENDING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34205"/>
                  </a:ext>
                </a:extLst>
              </a:tr>
              <a:tr h="1252273"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Vacancies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Late Invoicing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Delayed spending on operating expenses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Leveraging other funding sources for same service 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Still Under Review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25034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r>
                        <a:rPr lang="en-US" sz="1100" b="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Outpatient/Ambulatory Health Services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$74,691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Arial"/>
                          <a:cs typeface="Arial"/>
                        </a:rPr>
                        <a:t>X</a:t>
                      </a:r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Arial"/>
                          <a:cs typeface="Arial"/>
                        </a:rPr>
                        <a:t>X</a:t>
                      </a:r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702281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r>
                        <a:rPr lang="en-US" sz="1200" baseline="0">
                          <a:latin typeface="Arial"/>
                          <a:cs typeface="Arial"/>
                        </a:rPr>
                        <a:t>Mental Health Therapy/Counseling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$16,276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Arial"/>
                          <a:cs typeface="Arial"/>
                        </a:rPr>
                        <a:t>X</a:t>
                      </a:r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>
                          <a:latin typeface="Arial"/>
                          <a:cs typeface="Arial"/>
                        </a:rPr>
                        <a:t>Will resolve because the </a:t>
                      </a:r>
                      <a:r>
                        <a:rPr lang="en-US" sz="1200" baseline="0">
                          <a:latin typeface="Arial"/>
                          <a:cs typeface="Arial"/>
                        </a:rPr>
                        <a:t>vacancy has been filled.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81479"/>
                  </a:ext>
                </a:extLst>
              </a:tr>
              <a:tr h="34357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aseline="0">
                          <a:latin typeface="Arial"/>
                          <a:cs typeface="Arial"/>
                        </a:rPr>
                        <a:t>Transportation</a:t>
                      </a:r>
                      <a:endParaRPr lang="en-US" sz="1200" baseline="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$46,568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>
                          <a:latin typeface="Arial"/>
                          <a:cs typeface="Arial"/>
                        </a:rPr>
                        <a:t>X</a:t>
                      </a:r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aseline="0">
                          <a:latin typeface="Arial"/>
                          <a:cs typeface="Arial"/>
                        </a:rPr>
                        <a:t>Under utilization due to COVID-19.</a:t>
                      </a:r>
                      <a:endParaRPr lang="en-US" sz="1200" baseline="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837827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9F10-3EA5-46BA-AEC4-C54FD550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C3DE-687C-404E-8065-DE75DC3CB80B}" type="datetime1">
              <a:rPr lang="en-US" smtClean="0">
                <a:solidFill>
                  <a:schemeClr val="tx1"/>
                </a:solidFill>
              </a:rPr>
              <a:t>11/10/2020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970D6-8915-4808-825C-80486997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BB1C-EED8-42EA-8399-22C17E3E231E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44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916</Words>
  <Application>Microsoft Office PowerPoint</Application>
  <PresentationFormat>On-screen Show (4:3)</PresentationFormat>
  <Paragraphs>234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2Q Underspending Summary</vt:lpstr>
      <vt:lpstr>Under/Over Spending Themes: FY 2020-2021 Quarter 2  (~10% threshold) PHILADELPHIA</vt:lpstr>
      <vt:lpstr>Under/Over Spending Themes: FY 2020-2021 Quarter 2  (~10% threshold) PHILADELPHIA</vt:lpstr>
      <vt:lpstr>Under/Over Spending Themes: FY 2020-2021 Quarter 2  (~10% threshold) PHILADELPHIA</vt:lpstr>
      <vt:lpstr>Under/Over Spending Themes: FY 2020-2021 Quarter 2  (~10% threshold) PHILADELPHIA</vt:lpstr>
      <vt:lpstr>Under/Over Spending Themes: FY 2020-2021 Quarter 2  (~10% threshold) PA Counties</vt:lpstr>
      <vt:lpstr>Under/Over Spending Themes: FY 2020-2021 Quarter 2  (~10% threshold) PA Counties</vt:lpstr>
      <vt:lpstr>Under/Over Spending Themes: FY 2020-2021 Quarter 2  (~10% threshold) New Jersey</vt:lpstr>
      <vt:lpstr>Under/Over Spending Themes: FY 2020-2021 Quarter 2  (~10% threshold) NEW JERSEY</vt:lpstr>
      <vt:lpstr>Under/Over Spending Themes: FY 2020-2021 Quarter 2  (~10% threshold) Systemwide Allocations</vt:lpstr>
      <vt:lpstr>Under/Over Spending Themes: FY 2020-2021 Quarter 2  (~10% threshold) MAI Systemwide Allocations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Outpatient/Ambulatory Care Quality Management Meeting</dc:title>
  <dc:creator>Branca, Sebastian</dc:creator>
  <cp:lastModifiedBy>Ameenah McCann</cp:lastModifiedBy>
  <cp:revision>238</cp:revision>
  <cp:lastPrinted>2020-02-13T15:39:52Z</cp:lastPrinted>
  <dcterms:created xsi:type="dcterms:W3CDTF">2011-09-19T17:54:35Z</dcterms:created>
  <dcterms:modified xsi:type="dcterms:W3CDTF">2020-11-10T20:25:33Z</dcterms:modified>
</cp:coreProperties>
</file>