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3" r:id="rId1"/>
  </p:sldMasterIdLst>
  <p:notesMasterIdLst>
    <p:notesMasterId r:id="rId14"/>
  </p:notesMasterIdLst>
  <p:handoutMasterIdLst>
    <p:handoutMasterId r:id="rId15"/>
  </p:handoutMasterIdLst>
  <p:sldIdLst>
    <p:sldId id="600" r:id="rId2"/>
    <p:sldId id="608" r:id="rId3"/>
    <p:sldId id="605" r:id="rId4"/>
    <p:sldId id="620" r:id="rId5"/>
    <p:sldId id="621" r:id="rId6"/>
    <p:sldId id="606" r:id="rId7"/>
    <p:sldId id="610" r:id="rId8"/>
    <p:sldId id="609" r:id="rId9"/>
    <p:sldId id="613" r:id="rId10"/>
    <p:sldId id="611" r:id="rId11"/>
    <p:sldId id="615" r:id="rId12"/>
    <p:sldId id="618" r:id="rId13"/>
  </p:sldIdLst>
  <p:sldSz cx="9144000" cy="6858000" type="screen4x3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eenah McCann" initials="AM" lastIdx="6" clrIdx="0">
    <p:extLst>
      <p:ext uri="{19B8F6BF-5375-455C-9EA6-DF929625EA0E}">
        <p15:presenceInfo xmlns:p15="http://schemas.microsoft.com/office/powerpoint/2012/main" userId="S::Ameenah.McCann@phila.gov::a5b9abd3-1d39-4d24-856b-d023d101777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8886"/>
    <a:srgbClr val="B0413E"/>
    <a:srgbClr val="BC4542"/>
    <a:srgbClr val="993300"/>
    <a:srgbClr val="CF7977"/>
    <a:srgbClr val="C2D69A"/>
    <a:srgbClr val="FFFF00"/>
    <a:srgbClr val="CAD9EC"/>
    <a:srgbClr val="B9CFFF"/>
    <a:srgbClr val="D0E0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7B806B-48CD-F487-387F-4F947E5C5A90}" v="12" dt="2020-11-04T20:32:47.167"/>
    <p1510:client id="{2E3CDAC1-C08D-6421-0B6D-13469DA17D02}" v="78" dt="2020-11-05T19:31:12.125"/>
    <p1510:client id="{3758144F-A51D-7EA9-C6FF-D5D9A52DE527}" v="4" dt="2020-10-01T12:58:42.136"/>
    <p1510:client id="{457E8E10-4418-60ED-D50F-1CF33724474D}" v="1504" dt="2020-09-30T18:59:44.708"/>
    <p1510:client id="{58801B37-9AD4-21DB-0D19-4F7950DA9ECC}" v="2853" dt="2020-11-04T19:26:59.079"/>
    <p1510:client id="{58EA8746-E6CD-234F-B651-1CF1088E5AC9}" v="6" dt="2020-10-07T17:03:35.048"/>
    <p1510:client id="{8871B252-6D3B-795F-663A-1269A1A7712C}" v="2" dt="2020-10-07T17:05:54.080"/>
    <p1510:client id="{9A7D2C52-3D0E-05D8-7E89-CBD4CB74312C}" v="25" dt="2020-09-30T19:02:59.421"/>
    <p1510:client id="{A973352D-330E-484C-AD4A-834B8B845EE2}" v="347" dt="2020-11-04T20:05:32.198"/>
    <p1510:client id="{EDBC7B7E-15C6-7F5B-A0C1-88C850A3B866}" v="24" dt="2020-11-10T20:25:33.012"/>
    <p1510:client id="{EEDA9105-FEC8-A9E9-CA16-707D4D7C6B6C}" v="354" dt="2020-11-04T19:41:43.8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7.xml" Id="rId8" /><Relationship Type="http://schemas.openxmlformats.org/officeDocument/2006/relationships/slide" Target="slides/slide12.xml" Id="rId13" /><Relationship Type="http://schemas.openxmlformats.org/officeDocument/2006/relationships/viewProps" Target="viewProps.xml" Id="rId18" /><Relationship Type="http://schemas.openxmlformats.org/officeDocument/2006/relationships/slide" Target="slides/slide2.xml" Id="rId3" /><Relationship Type="http://schemas.openxmlformats.org/officeDocument/2006/relationships/slide" Target="slides/slide6.xml" Id="rId7" /><Relationship Type="http://schemas.openxmlformats.org/officeDocument/2006/relationships/slide" Target="slides/slide11.xml" Id="rId12" /><Relationship Type="http://schemas.openxmlformats.org/officeDocument/2006/relationships/presProps" Target="presProps.xml" Id="rId17" /><Relationship Type="http://schemas.openxmlformats.org/officeDocument/2006/relationships/slide" Target="slides/slide1.xml" Id="rId2" /><Relationship Type="http://schemas.openxmlformats.org/officeDocument/2006/relationships/commentAuthors" Target="commentAuthors.xml" Id="rId16" /><Relationship Type="http://schemas.openxmlformats.org/officeDocument/2006/relationships/tableStyles" Target="tableStyles.xml" Id="rId20" /><Relationship Type="http://schemas.openxmlformats.org/officeDocument/2006/relationships/slideMaster" Target="slideMasters/slideMaster1.xml" Id="rId1" /><Relationship Type="http://schemas.openxmlformats.org/officeDocument/2006/relationships/slide" Target="slides/slide5.xml" Id="rId6" /><Relationship Type="http://schemas.openxmlformats.org/officeDocument/2006/relationships/slide" Target="slides/slide10.xml" Id="rId11" /><Relationship Type="http://schemas.openxmlformats.org/officeDocument/2006/relationships/slide" Target="slides/slide4.xml" Id="rId5" /><Relationship Type="http://schemas.openxmlformats.org/officeDocument/2006/relationships/handoutMaster" Target="handoutMasters/handoutMaster1.xml" Id="rId15" /><Relationship Type="http://schemas.openxmlformats.org/officeDocument/2006/relationships/slide" Target="slides/slide9.xml" Id="rId10" /><Relationship Type="http://schemas.openxmlformats.org/officeDocument/2006/relationships/theme" Target="theme/theme1.xml" Id="rId19" /><Relationship Type="http://schemas.openxmlformats.org/officeDocument/2006/relationships/slide" Target="slides/slide3.xml" Id="rId4" /><Relationship Type="http://schemas.openxmlformats.org/officeDocument/2006/relationships/slide" Target="slides/slide8.xml" Id="rId9" /><Relationship Type="http://schemas.openxmlformats.org/officeDocument/2006/relationships/notesMaster" Target="notesMasters/notesMaster1.xml" Id="rId14" /><Relationship Type="http://schemas.microsoft.com/office/2015/10/relationships/revisionInfo" Target="revisionInfo.xml" Id="rId22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069423" cy="355367"/>
          </a:xfrm>
          <a:prstGeom prst="rect">
            <a:avLst/>
          </a:prstGeom>
        </p:spPr>
        <p:txBody>
          <a:bodyPr vert="horz" lIns="92459" tIns="46230" rIns="92459" bIns="4623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316887" y="0"/>
            <a:ext cx="4069422" cy="355367"/>
          </a:xfrm>
          <a:prstGeom prst="rect">
            <a:avLst/>
          </a:prstGeom>
        </p:spPr>
        <p:txBody>
          <a:bodyPr vert="horz" lIns="92459" tIns="46230" rIns="92459" bIns="46230" rtlCol="0"/>
          <a:lstStyle>
            <a:lvl1pPr algn="r">
              <a:defRPr sz="1200"/>
            </a:lvl1pPr>
          </a:lstStyle>
          <a:p>
            <a:fld id="{000CD2C8-F980-41D1-B4CF-33FCE6239A69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745897"/>
            <a:ext cx="4069423" cy="355367"/>
          </a:xfrm>
          <a:prstGeom prst="rect">
            <a:avLst/>
          </a:prstGeom>
        </p:spPr>
        <p:txBody>
          <a:bodyPr vert="horz" lIns="92459" tIns="46230" rIns="92459" bIns="4623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316887" y="6745897"/>
            <a:ext cx="4069422" cy="355367"/>
          </a:xfrm>
          <a:prstGeom prst="rect">
            <a:avLst/>
          </a:prstGeom>
        </p:spPr>
        <p:txBody>
          <a:bodyPr vert="horz" lIns="92459" tIns="46230" rIns="92459" bIns="46230" rtlCol="0" anchor="b"/>
          <a:lstStyle>
            <a:lvl1pPr algn="r">
              <a:defRPr sz="1200"/>
            </a:lvl1pPr>
          </a:lstStyle>
          <a:p>
            <a:fld id="{F9C99764-F79B-4FF7-9B76-8250D5C223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8817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068339" cy="355124"/>
          </a:xfrm>
          <a:prstGeom prst="rect">
            <a:avLst/>
          </a:prstGeom>
        </p:spPr>
        <p:txBody>
          <a:bodyPr vert="horz" lIns="93477" tIns="46738" rIns="93477" bIns="4673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968" y="0"/>
            <a:ext cx="4068339" cy="355124"/>
          </a:xfrm>
          <a:prstGeom prst="rect">
            <a:avLst/>
          </a:prstGeom>
        </p:spPr>
        <p:txBody>
          <a:bodyPr vert="horz" lIns="93477" tIns="46738" rIns="93477" bIns="46738" rtlCol="0"/>
          <a:lstStyle>
            <a:lvl1pPr algn="r">
              <a:defRPr sz="1200"/>
            </a:lvl1pPr>
          </a:lstStyle>
          <a:p>
            <a:fld id="{42C97F3C-0F17-4D8E-9264-4F6BFAC0939A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19413" y="531813"/>
            <a:ext cx="3551237" cy="2663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77" tIns="46738" rIns="93477" bIns="4673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849" y="3373676"/>
            <a:ext cx="7510780" cy="3196114"/>
          </a:xfrm>
          <a:prstGeom prst="rect">
            <a:avLst/>
          </a:prstGeom>
        </p:spPr>
        <p:txBody>
          <a:bodyPr vert="horz" lIns="93477" tIns="46738" rIns="93477" bIns="4673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6746119"/>
            <a:ext cx="4068339" cy="355124"/>
          </a:xfrm>
          <a:prstGeom prst="rect">
            <a:avLst/>
          </a:prstGeom>
        </p:spPr>
        <p:txBody>
          <a:bodyPr vert="horz" lIns="93477" tIns="46738" rIns="93477" bIns="4673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968" y="6746119"/>
            <a:ext cx="4068339" cy="355124"/>
          </a:xfrm>
          <a:prstGeom prst="rect">
            <a:avLst/>
          </a:prstGeom>
        </p:spPr>
        <p:txBody>
          <a:bodyPr vert="horz" lIns="93477" tIns="46738" rIns="93477" bIns="46738" rtlCol="0" anchor="b"/>
          <a:lstStyle>
            <a:lvl1pPr algn="r">
              <a:defRPr sz="1200"/>
            </a:lvl1pPr>
          </a:lstStyle>
          <a:p>
            <a:fld id="{3959DE0E-C626-4677-B2B4-E72E6EBCBD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179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 idx="2"/>
          </p:nvPr>
        </p:nvSpPr>
        <p:spPr>
          <a:xfrm>
            <a:off x="2917825" y="531813"/>
            <a:ext cx="3552825" cy="26638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938849" y="3373676"/>
            <a:ext cx="7510780" cy="3196114"/>
          </a:xfrm>
          <a:prstGeom prst="rect">
            <a:avLst/>
          </a:prstGeom>
        </p:spPr>
        <p:txBody>
          <a:bodyPr lIns="94200" tIns="94200" rIns="94200" bIns="94200" anchor="t" anchorCtr="0">
            <a:noAutofit/>
          </a:bodyPr>
          <a:lstStyle/>
          <a:p>
            <a:r>
              <a:rPr lang="en-US"/>
              <a:t>Working Title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610614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59DE0E-C626-4677-B2B4-E72E6EBCBDC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6387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59DE0E-C626-4677-B2B4-E72E6EBCBDC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6844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59DE0E-C626-4677-B2B4-E72E6EBCBDC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44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59DE0E-C626-4677-B2B4-E72E6EBCBDC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7232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59DE0E-C626-4677-B2B4-E72E6EBCBDC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0212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59DE0E-C626-4677-B2B4-E72E6EBCBDC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2966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59DE0E-C626-4677-B2B4-E72E6EBCBDC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7137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59DE0E-C626-4677-B2B4-E72E6EBCBDC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9946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59DE0E-C626-4677-B2B4-E72E6EBCBDC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8585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59DE0E-C626-4677-B2B4-E72E6EBCBDC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9320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59DE0E-C626-4677-B2B4-E72E6EBCBDC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720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3C604-E1A3-4D9B-A8D8-DA7C49636E17}" type="datetime1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BB1C-EED8-42EA-8399-22C17E3E23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1741B-29CC-48F0-8CF9-62B04706B19A}" type="datetime1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BB1C-EED8-42EA-8399-22C17E3E23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644-5797-4ABF-8393-566AF7F38645}" type="datetime1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BB1C-EED8-42EA-8399-22C17E3E23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Shape 11" descr="cover.jpg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0" y="714"/>
            <a:ext cx="9144000" cy="6856572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Shape 13"/>
          <p:cNvSpPr txBox="1"/>
          <p:nvPr/>
        </p:nvSpPr>
        <p:spPr>
          <a:xfrm>
            <a:off x="0" y="2434500"/>
            <a:ext cx="9144000" cy="795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endParaRPr lang="en" sz="30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" name="Shape 14"/>
          <p:cNvSpPr txBox="1"/>
          <p:nvPr/>
        </p:nvSpPr>
        <p:spPr>
          <a:xfrm>
            <a:off x="0" y="2895800"/>
            <a:ext cx="9144000" cy="106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endParaRPr lang="en" sz="72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5" name="Shape 15" descr="City-Logo.png"/>
          <p:cNvPicPr preferRelativeResize="0"/>
          <p:nvPr/>
        </p:nvPicPr>
        <p:blipFill>
          <a:blip r:embed="rId3" cstate="print">
            <a:alphaModFix/>
          </a:blip>
          <a:stretch>
            <a:fillRect/>
          </a:stretch>
        </p:blipFill>
        <p:spPr>
          <a:xfrm>
            <a:off x="3394012" y="5806768"/>
            <a:ext cx="2355976" cy="9356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tx2"/>
                </a:solidFill>
                <a:latin typeface="Montserra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buFontTx/>
              <a:buNone/>
              <a:defRPr sz="2600">
                <a:solidFill>
                  <a:schemeClr val="tx2"/>
                </a:solidFill>
                <a:latin typeface="+mn-lt"/>
              </a:defRPr>
            </a:lvl1pPr>
            <a:lvl2pPr>
              <a:buClr>
                <a:schemeClr val="tx2"/>
              </a:buClr>
              <a:buFont typeface="Arial" pitchFamily="34" charset="0"/>
              <a:buChar char="•"/>
              <a:defRPr sz="2600">
                <a:solidFill>
                  <a:schemeClr val="tx2"/>
                </a:solidFill>
                <a:latin typeface="+mn-lt"/>
              </a:defRPr>
            </a:lvl2pPr>
            <a:lvl3pPr>
              <a:buClr>
                <a:schemeClr val="accent1"/>
              </a:buClr>
              <a:buFont typeface="Arial" pitchFamily="34" charset="0"/>
              <a:buChar char="•"/>
              <a:defRPr sz="2600">
                <a:solidFill>
                  <a:schemeClr val="tx2"/>
                </a:solidFill>
                <a:latin typeface="+mn-lt"/>
              </a:defRPr>
            </a:lvl3pPr>
            <a:lvl4pPr>
              <a:buFont typeface="Wingdings" pitchFamily="2" charset="2"/>
              <a:buChar char="Ø"/>
              <a:defRPr sz="2600">
                <a:solidFill>
                  <a:schemeClr val="tx2"/>
                </a:solidFill>
                <a:latin typeface="+mn-lt"/>
              </a:defRPr>
            </a:lvl4pPr>
            <a:lvl5pPr>
              <a:buClr>
                <a:schemeClr val="tx2"/>
              </a:buClr>
              <a:buFont typeface="Courier New" pitchFamily="49" charset="0"/>
              <a:buChar char="o"/>
              <a:defRPr sz="2600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646AB-DDEE-4EF0-BF96-1879129B8BFB}" type="datetime1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BB1C-EED8-42EA-8399-22C17E3E231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0"/>
            <a:ext cx="20193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191250"/>
            <a:ext cx="91440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FA3ED-94C4-4B67-A2B4-6C0F03C5843B}" type="datetime1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BB1C-EED8-42EA-8399-22C17E3E23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E758-9950-415D-9328-3FE62A2FD599}" type="datetime1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BB1C-EED8-42EA-8399-22C17E3E23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CCB8-B678-45A8-9B5A-2C9236797EBB}" type="datetime1">
              <a:rPr lang="en-US" smtClean="0"/>
              <a:t>11/10/2020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BB1C-EED8-42EA-8399-22C17E3E23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7E43C-8562-453D-A333-4AB03F93DC6C}" type="datetime1">
              <a:rPr lang="en-US" smtClean="0"/>
              <a:t>11/10/2020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BB1C-EED8-42EA-8399-22C17E3E23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A6A3-E57B-4A4C-A56E-8332C9C1F936}" type="datetime1">
              <a:rPr lang="en-US" smtClean="0"/>
              <a:t>11/10/2020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BB1C-EED8-42EA-8399-22C17E3E23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B7921-A08D-47B9-879B-E7BDA646040D}" type="datetime1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BB1C-EED8-42EA-8399-22C17E3E23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EE00F-140A-4AD7-95B0-588187BAEA57}" type="datetime1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BB1C-EED8-42EA-8399-22C17E3E23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9EC19-B0C0-415E-913B-71ADE02697CA}" type="datetime1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3BB1C-EED8-42EA-8399-22C17E3E23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4" r:id="rId1"/>
    <p:sldLayoutId id="2147483975" r:id="rId2"/>
    <p:sldLayoutId id="2147483976" r:id="rId3"/>
    <p:sldLayoutId id="2147483977" r:id="rId4"/>
    <p:sldLayoutId id="2147483978" r:id="rId5"/>
    <p:sldLayoutId id="2147483979" r:id="rId6"/>
    <p:sldLayoutId id="2147483980" r:id="rId7"/>
    <p:sldLayoutId id="2147483981" r:id="rId8"/>
    <p:sldLayoutId id="2147483982" r:id="rId9"/>
    <p:sldLayoutId id="2147483983" r:id="rId10"/>
    <p:sldLayoutId id="2147483984" r:id="rId11"/>
    <p:sldLayoutId id="2147483985" r:id="rId1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3125" y="599946"/>
            <a:ext cx="7943850" cy="372409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Office of HIV Planning: HIV Integrated Planning Council Ryan White Part A </a:t>
            </a:r>
            <a:endParaRPr lang="en-US" sz="3200">
              <a:solidFill>
                <a:schemeClr val="bg1"/>
              </a:solidFill>
              <a:cs typeface="Calibri"/>
            </a:endParaRPr>
          </a:p>
          <a:p>
            <a:pPr algn="ctr"/>
            <a:endParaRPr lang="en-US" sz="3200">
              <a:solidFill>
                <a:schemeClr val="bg1"/>
              </a:solidFill>
              <a:latin typeface="Montserrat"/>
              <a:cs typeface="Mongolian Baiti" pitchFamily="66" charset="0"/>
            </a:endParaRP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Montserrat"/>
                <a:cs typeface="Mongolian Baiti"/>
              </a:rPr>
              <a:t>Recipient FY2020 – 2021 Second Quarter Spending Report</a:t>
            </a:r>
          </a:p>
          <a:p>
            <a:pPr algn="ctr"/>
            <a:endParaRPr lang="en-US" sz="2800" dirty="0">
              <a:solidFill>
                <a:schemeClr val="bg1"/>
              </a:solidFill>
              <a:latin typeface="Montserrat"/>
              <a:cs typeface="Mongolian Baiti" pitchFamily="66" charset="0"/>
            </a:endParaRP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Montserrat"/>
                <a:cs typeface="Mongolian Baiti"/>
              </a:rPr>
              <a:t>November 12, 2020</a:t>
            </a:r>
            <a:endParaRPr lang="en-US" sz="2800" dirty="0">
              <a:solidFill>
                <a:schemeClr val="bg1"/>
              </a:solidFill>
              <a:latin typeface="Montserrat"/>
              <a:cs typeface="Mongolian Baiti" pitchFamily="66" charset="0"/>
            </a:endParaRPr>
          </a:p>
          <a:p>
            <a:pPr algn="ctr"/>
            <a:endParaRPr lang="en-US" sz="2800">
              <a:solidFill>
                <a:schemeClr val="bg1"/>
              </a:solidFill>
              <a:latin typeface="Montserrat"/>
              <a:cs typeface="Mongolian Baiti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28D34-2296-4180-ACD1-45DDE1580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1400" dirty="0">
                <a:solidFill>
                  <a:srgbClr val="1F497D"/>
                </a:solidFill>
                <a:latin typeface="Arial"/>
                <a:cs typeface="Arial"/>
              </a:rPr>
              <a:t>Under/Over Spending</a:t>
            </a:r>
            <a:r>
              <a:rPr lang="en-US" sz="1400">
                <a:solidFill>
                  <a:srgbClr val="1F497D"/>
                </a:solidFill>
                <a:latin typeface="Arial"/>
                <a:cs typeface="Arial"/>
              </a:rPr>
              <a:t> Themes: FY 2020-2021 Quarter 2  (~10% threshold)</a:t>
            </a: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solidFill>
                  <a:srgbClr val="1F497D"/>
                </a:solidFill>
                <a:latin typeface="Arial"/>
                <a:cs typeface="Arial"/>
              </a:rPr>
              <a:t>NEW JERSEY</a:t>
            </a:r>
            <a:endParaRPr lang="en-US" dirty="0">
              <a:latin typeface="Arial"/>
              <a:cs typeface="Arial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98346C3-3285-4D01-8B09-0B361AD537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7523183"/>
              </p:ext>
            </p:extLst>
          </p:nvPr>
        </p:nvGraphicFramePr>
        <p:xfrm>
          <a:off x="609600" y="1981200"/>
          <a:ext cx="7380609" cy="2047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1927">
                  <a:extLst>
                    <a:ext uri="{9D8B030D-6E8A-4147-A177-3AD203B41FA5}">
                      <a16:colId xmlns:a16="http://schemas.microsoft.com/office/drawing/2014/main" val="2305658461"/>
                    </a:ext>
                  </a:extLst>
                </a:gridCol>
                <a:gridCol w="1199350">
                  <a:extLst>
                    <a:ext uri="{9D8B030D-6E8A-4147-A177-3AD203B41FA5}">
                      <a16:colId xmlns:a16="http://schemas.microsoft.com/office/drawing/2014/main" val="1498011795"/>
                    </a:ext>
                  </a:extLst>
                </a:gridCol>
                <a:gridCol w="1107092">
                  <a:extLst>
                    <a:ext uri="{9D8B030D-6E8A-4147-A177-3AD203B41FA5}">
                      <a16:colId xmlns:a16="http://schemas.microsoft.com/office/drawing/2014/main" val="1449855225"/>
                    </a:ext>
                  </a:extLst>
                </a:gridCol>
                <a:gridCol w="1080565">
                  <a:extLst>
                    <a:ext uri="{9D8B030D-6E8A-4147-A177-3AD203B41FA5}">
                      <a16:colId xmlns:a16="http://schemas.microsoft.com/office/drawing/2014/main" val="1959729586"/>
                    </a:ext>
                  </a:extLst>
                </a:gridCol>
                <a:gridCol w="594311">
                  <a:extLst>
                    <a:ext uri="{9D8B030D-6E8A-4147-A177-3AD203B41FA5}">
                      <a16:colId xmlns:a16="http://schemas.microsoft.com/office/drawing/2014/main" val="2958832884"/>
                    </a:ext>
                  </a:extLst>
                </a:gridCol>
                <a:gridCol w="1277364">
                  <a:extLst>
                    <a:ext uri="{9D8B030D-6E8A-4147-A177-3AD203B41FA5}">
                      <a16:colId xmlns:a16="http://schemas.microsoft.com/office/drawing/2014/main" val="2452007501"/>
                    </a:ext>
                  </a:extLst>
                </a:gridCol>
              </a:tblGrid>
              <a:tr h="423739">
                <a:tc gridSpan="6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OVERSPENDING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782173"/>
                  </a:ext>
                </a:extLst>
              </a:tr>
              <a:tr h="800885">
                <a:tc>
                  <a:txBody>
                    <a:bodyPr/>
                    <a:lstStyle/>
                    <a:p>
                      <a:r>
                        <a:rPr lang="en-US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Service Category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Amount Overspent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Higher Utilization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Hx overspends early/levels out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Still under review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38861"/>
                  </a:ext>
                </a:extLst>
              </a:tr>
              <a:tr h="344834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200" b="1" i="0" u="none" strike="noStrike" noProof="0">
                          <a:solidFill>
                            <a:srgbClr val="FF0000"/>
                          </a:solidFill>
                          <a:latin typeface="Arial"/>
                        </a:rPr>
                        <a:t>None above 10% threshold</a:t>
                      </a:r>
                      <a:endParaRPr lang="en-US" sz="1200" b="1" i="0" u="none" strike="noStrike" noProof="0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7345619"/>
                  </a:ext>
                </a:extLst>
              </a:tr>
              <a:tr h="344834">
                <a:tc>
                  <a:txBody>
                    <a:bodyPr/>
                    <a:lstStyle/>
                    <a:p>
                      <a:pPr algn="l"/>
                      <a:endParaRPr lang="en-US" sz="1200" b="0" baseline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3934505"/>
                  </a:ext>
                </a:extLst>
              </a:tr>
            </a:tbl>
          </a:graphicData>
        </a:graphic>
      </p:graphicFrame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C47B3D-4CC3-4D2F-ADFD-B79EF9932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58A12-52C0-4668-A280-81B32910FA8E}" type="datetime1">
              <a:rPr lang="en-US" smtClean="0">
                <a:solidFill>
                  <a:schemeClr val="tx1"/>
                </a:solidFill>
              </a:rPr>
              <a:t>11/10/2020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4704E64-4AAE-42A4-95A5-5ECE84A08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BB1C-EED8-42EA-8399-22C17E3E231E}" type="slidenum">
              <a:rPr lang="en-US" smtClean="0">
                <a:solidFill>
                  <a:schemeClr val="tx1"/>
                </a:solidFill>
              </a:rPr>
              <a:pPr/>
              <a:t>10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426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28D34-2296-4180-ACD1-45DDE1580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1400" dirty="0">
                <a:solidFill>
                  <a:srgbClr val="1F497D"/>
                </a:solidFill>
                <a:latin typeface="Arial"/>
                <a:cs typeface="Arial"/>
              </a:rPr>
              <a:t>Under/Over Spending Themes: FY 2020-2021 Quarter 2  (~10% threshold)</a:t>
            </a: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solidFill>
                  <a:srgbClr val="1F497D"/>
                </a:solidFill>
                <a:latin typeface="Arial"/>
                <a:cs typeface="Arial"/>
              </a:rPr>
              <a:t>Systemwide Allocations</a:t>
            </a:r>
            <a:endParaRPr lang="en-US" dirty="0">
              <a:latin typeface="Arial"/>
              <a:cs typeface="Arial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98346C3-3285-4D01-8B09-0B361AD537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5891177"/>
              </p:ext>
            </p:extLst>
          </p:nvPr>
        </p:nvGraphicFramePr>
        <p:xfrm>
          <a:off x="944588" y="1600200"/>
          <a:ext cx="7254823" cy="4635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5287">
                  <a:extLst>
                    <a:ext uri="{9D8B030D-6E8A-4147-A177-3AD203B41FA5}">
                      <a16:colId xmlns:a16="http://schemas.microsoft.com/office/drawing/2014/main" val="2305658461"/>
                    </a:ext>
                  </a:extLst>
                </a:gridCol>
                <a:gridCol w="925641">
                  <a:extLst>
                    <a:ext uri="{9D8B030D-6E8A-4147-A177-3AD203B41FA5}">
                      <a16:colId xmlns:a16="http://schemas.microsoft.com/office/drawing/2014/main" val="598678809"/>
                    </a:ext>
                  </a:extLst>
                </a:gridCol>
                <a:gridCol w="974779">
                  <a:extLst>
                    <a:ext uri="{9D8B030D-6E8A-4147-A177-3AD203B41FA5}">
                      <a16:colId xmlns:a16="http://schemas.microsoft.com/office/drawing/2014/main" val="1449855225"/>
                    </a:ext>
                  </a:extLst>
                </a:gridCol>
                <a:gridCol w="974779">
                  <a:extLst>
                    <a:ext uri="{9D8B030D-6E8A-4147-A177-3AD203B41FA5}">
                      <a16:colId xmlns:a16="http://schemas.microsoft.com/office/drawing/2014/main" val="1959729586"/>
                    </a:ext>
                  </a:extLst>
                </a:gridCol>
                <a:gridCol w="974779">
                  <a:extLst>
                    <a:ext uri="{9D8B030D-6E8A-4147-A177-3AD203B41FA5}">
                      <a16:colId xmlns:a16="http://schemas.microsoft.com/office/drawing/2014/main" val="2958832884"/>
                    </a:ext>
                  </a:extLst>
                </a:gridCol>
                <a:gridCol w="974779">
                  <a:extLst>
                    <a:ext uri="{9D8B030D-6E8A-4147-A177-3AD203B41FA5}">
                      <a16:colId xmlns:a16="http://schemas.microsoft.com/office/drawing/2014/main" val="2192234076"/>
                    </a:ext>
                  </a:extLst>
                </a:gridCol>
                <a:gridCol w="974779">
                  <a:extLst>
                    <a:ext uri="{9D8B030D-6E8A-4147-A177-3AD203B41FA5}">
                      <a16:colId xmlns:a16="http://schemas.microsoft.com/office/drawing/2014/main" val="2620452715"/>
                    </a:ext>
                  </a:extLst>
                </a:gridCol>
              </a:tblGrid>
              <a:tr h="343579">
                <a:tc gridSpan="7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/>
                          <a:cs typeface="Arial"/>
                        </a:rPr>
                        <a:t>UNDERSPENDING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34205"/>
                  </a:ext>
                </a:extLst>
              </a:tr>
              <a:tr h="1252273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Arial"/>
                          <a:cs typeface="Arial"/>
                        </a:rPr>
                        <a:t>Allocations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Arial"/>
                          <a:cs typeface="Arial"/>
                        </a:rPr>
                        <a:t>Balance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Vacancies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Late Invoicing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Delayed spending on operating expenses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Still Under Review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Other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225034"/>
                  </a:ext>
                </a:extLst>
              </a:tr>
              <a:tr h="34357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I&amp;R</a:t>
                      </a:r>
                      <a:endParaRPr lang="en-US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 </a:t>
                      </a:r>
                      <a:r>
                        <a:rPr lang="en-US" sz="900" b="1" dirty="0">
                          <a:latin typeface="Arial"/>
                          <a:cs typeface="Arial"/>
                        </a:rPr>
                        <a:t>(recipient)</a:t>
                      </a:r>
                      <a:endParaRPr lang="en-US" sz="900" b="1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$284,415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488221"/>
                  </a:ext>
                </a:extLst>
              </a:tr>
              <a:tr h="34357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QM</a:t>
                      </a:r>
                      <a:r>
                        <a:rPr lang="en-US" sz="1200" baseline="0" dirty="0">
                          <a:latin typeface="Arial"/>
                          <a:cs typeface="Arial"/>
                        </a:rPr>
                        <a:t> Activities </a:t>
                      </a:r>
                      <a:r>
                        <a:rPr lang="en-US" sz="900" b="1" baseline="0" dirty="0">
                          <a:latin typeface="Arial"/>
                          <a:cs typeface="Arial"/>
                        </a:rPr>
                        <a:t>(recipient)</a:t>
                      </a:r>
                      <a:endParaRPr lang="en-US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$29,522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1702281"/>
                  </a:ext>
                </a:extLst>
              </a:tr>
              <a:tr h="34357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Capacity</a:t>
                      </a:r>
                      <a:r>
                        <a:rPr lang="en-US" sz="1200" baseline="0" dirty="0">
                          <a:latin typeface="Arial"/>
                          <a:cs typeface="Arial"/>
                        </a:rPr>
                        <a:t> Building </a:t>
                      </a:r>
                      <a:r>
                        <a:rPr lang="en-US" sz="900" b="1" baseline="0" dirty="0">
                          <a:latin typeface="Arial"/>
                          <a:cs typeface="Arial"/>
                        </a:rPr>
                        <a:t>(recipient)</a:t>
                      </a:r>
                      <a:endParaRPr lang="en-US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$45,697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2181479"/>
                  </a:ext>
                </a:extLst>
              </a:tr>
              <a:tr h="34357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PC Support </a:t>
                      </a:r>
                      <a:r>
                        <a:rPr lang="en-US" sz="900" b="1" dirty="0">
                          <a:latin typeface="Arial"/>
                          <a:cs typeface="Arial"/>
                        </a:rPr>
                        <a:t>(planning council)</a:t>
                      </a:r>
                      <a:endParaRPr lang="en-US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$52,870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latin typeface="Arial"/>
                          <a:cs typeface="Arial"/>
                        </a:rPr>
                        <a:t>Basic overhead costs have </a:t>
                      </a:r>
                      <a:r>
                        <a:rPr lang="en-US" sz="1200" b="1">
                          <a:latin typeface="Arial"/>
                          <a:cs typeface="Arial"/>
                        </a:rPr>
                        <a:t>gone down due to remote work.</a:t>
                      </a:r>
                      <a:endParaRPr lang="en-US" sz="12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6902745"/>
                  </a:ext>
                </a:extLst>
              </a:tr>
              <a:tr h="343579"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7198755"/>
                  </a:ext>
                </a:extLst>
              </a:tr>
            </a:tbl>
          </a:graphicData>
        </a:graphic>
      </p:graphicFrame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9F10-3EA5-46BA-AEC4-C54FD5500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C3DE-687C-404E-8065-DE75DC3CB80B}" type="datetime1">
              <a:rPr lang="en-US" smtClean="0">
                <a:solidFill>
                  <a:schemeClr val="tx1"/>
                </a:solidFill>
              </a:rPr>
              <a:t>11/10/2020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4970D6-8915-4808-825C-80486997F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BB1C-EED8-42EA-8399-22C17E3E231E}" type="slidenum">
              <a:rPr lang="en-US" smtClean="0">
                <a:solidFill>
                  <a:schemeClr val="tx1"/>
                </a:solidFill>
              </a:rPr>
              <a:pPr/>
              <a:t>11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39538" y="5443008"/>
            <a:ext cx="472440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200" dirty="0"/>
              <a:t>Due to cumbersome hiring practices at the Recipient level and a hiring freeze underspending is a result. Moreover, all underspending has been or will be reallocated to direct service categories. </a:t>
            </a:r>
          </a:p>
        </p:txBody>
      </p:sp>
    </p:spTree>
    <p:extLst>
      <p:ext uri="{BB962C8B-B14F-4D97-AF65-F5344CB8AC3E}">
        <p14:creationId xmlns:p14="http://schemas.microsoft.com/office/powerpoint/2010/main" val="3264303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28D34-2296-4180-ACD1-45DDE1580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1400" dirty="0">
                <a:solidFill>
                  <a:srgbClr val="1F497D"/>
                </a:solidFill>
                <a:latin typeface="Arial"/>
                <a:cs typeface="Arial"/>
              </a:rPr>
              <a:t>Under/Over Spending Themes: FY 2020-2021 Quarter 2  (~10% threshold)</a:t>
            </a: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solidFill>
                  <a:srgbClr val="1F497D"/>
                </a:solidFill>
                <a:latin typeface="Arial"/>
                <a:cs typeface="Arial"/>
              </a:rPr>
              <a:t>MAI Systemwide Allocations</a:t>
            </a:r>
            <a:endParaRPr lang="en-US" dirty="0">
              <a:latin typeface="Arial"/>
              <a:cs typeface="Arial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98346C3-3285-4D01-8B09-0B361AD537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2590450"/>
              </p:ext>
            </p:extLst>
          </p:nvPr>
        </p:nvGraphicFramePr>
        <p:xfrm>
          <a:off x="438725" y="1600200"/>
          <a:ext cx="8229602" cy="2476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5287">
                  <a:extLst>
                    <a:ext uri="{9D8B030D-6E8A-4147-A177-3AD203B41FA5}">
                      <a16:colId xmlns:a16="http://schemas.microsoft.com/office/drawing/2014/main" val="2305658461"/>
                    </a:ext>
                  </a:extLst>
                </a:gridCol>
                <a:gridCol w="925641">
                  <a:extLst>
                    <a:ext uri="{9D8B030D-6E8A-4147-A177-3AD203B41FA5}">
                      <a16:colId xmlns:a16="http://schemas.microsoft.com/office/drawing/2014/main" val="598678809"/>
                    </a:ext>
                  </a:extLst>
                </a:gridCol>
                <a:gridCol w="974779">
                  <a:extLst>
                    <a:ext uri="{9D8B030D-6E8A-4147-A177-3AD203B41FA5}">
                      <a16:colId xmlns:a16="http://schemas.microsoft.com/office/drawing/2014/main" val="1449855225"/>
                    </a:ext>
                  </a:extLst>
                </a:gridCol>
                <a:gridCol w="974779">
                  <a:extLst>
                    <a:ext uri="{9D8B030D-6E8A-4147-A177-3AD203B41FA5}">
                      <a16:colId xmlns:a16="http://schemas.microsoft.com/office/drawing/2014/main" val="1959729586"/>
                    </a:ext>
                  </a:extLst>
                </a:gridCol>
                <a:gridCol w="974779">
                  <a:extLst>
                    <a:ext uri="{9D8B030D-6E8A-4147-A177-3AD203B41FA5}">
                      <a16:colId xmlns:a16="http://schemas.microsoft.com/office/drawing/2014/main" val="2958832884"/>
                    </a:ext>
                  </a:extLst>
                </a:gridCol>
                <a:gridCol w="974779">
                  <a:extLst>
                    <a:ext uri="{9D8B030D-6E8A-4147-A177-3AD203B41FA5}">
                      <a16:colId xmlns:a16="http://schemas.microsoft.com/office/drawing/2014/main" val="2452007501"/>
                    </a:ext>
                  </a:extLst>
                </a:gridCol>
                <a:gridCol w="974779">
                  <a:extLst>
                    <a:ext uri="{9D8B030D-6E8A-4147-A177-3AD203B41FA5}">
                      <a16:colId xmlns:a16="http://schemas.microsoft.com/office/drawing/2014/main" val="2192234076"/>
                    </a:ext>
                  </a:extLst>
                </a:gridCol>
                <a:gridCol w="974779">
                  <a:extLst>
                    <a:ext uri="{9D8B030D-6E8A-4147-A177-3AD203B41FA5}">
                      <a16:colId xmlns:a16="http://schemas.microsoft.com/office/drawing/2014/main" val="2620452715"/>
                    </a:ext>
                  </a:extLst>
                </a:gridCol>
              </a:tblGrid>
              <a:tr h="343579">
                <a:tc gridSpan="8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/>
                          <a:cs typeface="Arial"/>
                        </a:rPr>
                        <a:t>UNDERSPENDING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34205"/>
                  </a:ext>
                </a:extLst>
              </a:tr>
              <a:tr h="1252273">
                <a:tc>
                  <a:txBody>
                    <a:bodyPr/>
                    <a:lstStyle/>
                    <a:p>
                      <a:r>
                        <a:rPr lang="en-US" sz="1100" b="1" dirty="0">
                          <a:latin typeface="Arial"/>
                          <a:cs typeface="Arial"/>
                        </a:rPr>
                        <a:t>Allocations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latin typeface="Arial"/>
                          <a:cs typeface="Arial"/>
                        </a:rPr>
                        <a:t>Balance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Vacancies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Late Invoicing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Delayed spending on operating expenses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Leveraging other funding sources for same service category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Still Under Review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Other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225034"/>
                  </a:ext>
                </a:extLst>
              </a:tr>
              <a:tr h="34357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"/>
                          <a:cs typeface="Arial"/>
                        </a:rPr>
                        <a:t>QM</a:t>
                      </a:r>
                      <a:r>
                        <a:rPr lang="en-US" sz="1200" baseline="0" dirty="0">
                          <a:latin typeface="Arial"/>
                          <a:cs typeface="Arial"/>
                        </a:rPr>
                        <a:t> Activities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900" b="1" baseline="0" dirty="0">
                          <a:latin typeface="Arial"/>
                          <a:cs typeface="Arial"/>
                        </a:rPr>
                        <a:t>(recipient)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$6,466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1702281"/>
                  </a:ext>
                </a:extLst>
              </a:tr>
              <a:tr h="343579"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7198755"/>
                  </a:ext>
                </a:extLst>
              </a:tr>
            </a:tbl>
          </a:graphicData>
        </a:graphic>
      </p:graphicFrame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9F10-3EA5-46BA-AEC4-C54FD5500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C3DE-687C-404E-8065-DE75DC3CB80B}" type="datetime1">
              <a:rPr lang="en-US" smtClean="0">
                <a:solidFill>
                  <a:schemeClr val="tx1"/>
                </a:solidFill>
              </a:rPr>
              <a:t>11/10/2020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4970D6-8915-4808-825C-80486997F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BB1C-EED8-42EA-8399-22C17E3E231E}" type="slidenum">
              <a:rPr lang="en-US" dirty="0" smtClean="0">
                <a:solidFill>
                  <a:schemeClr val="tx1"/>
                </a:solidFill>
              </a:rPr>
              <a:pPr/>
              <a:t>12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90800" y="4343400"/>
            <a:ext cx="3047999" cy="1015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/>
              <a:t>Due to cumbersome hiring practices and a hiring freeze at the Recipient level, underspending is a result.  Moreover, any underspending has been or will be reallocated to direct service categories. </a:t>
            </a:r>
          </a:p>
        </p:txBody>
      </p:sp>
    </p:spTree>
    <p:extLst>
      <p:ext uri="{BB962C8B-B14F-4D97-AF65-F5344CB8AC3E}">
        <p14:creationId xmlns:p14="http://schemas.microsoft.com/office/powerpoint/2010/main" val="4181429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26557-71D4-416A-82E1-BBCC4D028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2Q Underspending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B692B-F51F-4676-BEDF-AFA768B72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/>
              <a:t>Reconciliation of total invoices forwarded to AACO for processing through August 31, 2020 indicated twenty-three</a:t>
            </a:r>
            <a:r>
              <a:rPr lang="en-US" sz="2000" b="1" dirty="0"/>
              <a:t> (23%/$2,586,072) underspending of our total overall award </a:t>
            </a:r>
            <a:r>
              <a:rPr lang="en-US" sz="2000" dirty="0"/>
              <a:t>(includes MAI funds).</a:t>
            </a:r>
          </a:p>
          <a:p>
            <a:endParaRPr lang="en-US" sz="2000">
              <a:ea typeface="+mn-lt"/>
              <a:cs typeface="+mn-lt"/>
            </a:endParaRPr>
          </a:p>
          <a:p>
            <a:r>
              <a:rPr lang="en-US" sz="2000" dirty="0">
                <a:ea typeface="+mn-lt"/>
                <a:cs typeface="+mn-lt"/>
              </a:rPr>
              <a:t>Please note, hospital and the two fiduciary entities (PHMC and UAC) inherently have cumbersome fiscal processes which results in delays submitting invoices and budgets.</a:t>
            </a:r>
            <a:endParaRPr lang="en-US" sz="2000" dirty="0">
              <a:cs typeface="Calibri"/>
            </a:endParaRPr>
          </a:p>
          <a:p>
            <a:endParaRPr lang="en-US" sz="2000" dirty="0">
              <a:cs typeface="Calibri"/>
            </a:endParaRPr>
          </a:p>
          <a:p>
            <a:r>
              <a:rPr lang="en-US" sz="2000" dirty="0">
                <a:cs typeface="Calibri"/>
              </a:rPr>
              <a:t>This has been exacerbated by COVID-19 and remote work.</a:t>
            </a:r>
          </a:p>
          <a:p>
            <a:endParaRPr lang="en-US" sz="2000">
              <a:cs typeface="Calibri"/>
            </a:endParaRPr>
          </a:p>
          <a:p>
            <a:endParaRPr lang="en-US" sz="2000">
              <a:cs typeface="Calibri"/>
            </a:endParaRPr>
          </a:p>
          <a:p>
            <a:endParaRPr lang="en-US" sz="2000">
              <a:cs typeface="Calibri"/>
            </a:endParaRPr>
          </a:p>
          <a:p>
            <a:endParaRPr lang="en-US" sz="2000">
              <a:cs typeface="Calibri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2213A-DF0A-449A-A3C0-FE8DF5525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FCC1-C284-42BA-98AC-53E9BA13BB0B}" type="datetime1">
              <a:rPr lang="en-US" smtClean="0">
                <a:solidFill>
                  <a:schemeClr val="tx1"/>
                </a:solidFill>
              </a:rPr>
              <a:t>11/10/2020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037465-F953-4F34-ACBB-28E5E8482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BB1C-EED8-42EA-8399-22C17E3E231E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46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28D34-2296-4180-ACD1-45DDE1580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1400">
                <a:solidFill>
                  <a:srgbClr val="1F497D"/>
                </a:solidFill>
                <a:latin typeface="Arial"/>
                <a:cs typeface="Arial"/>
              </a:rPr>
              <a:t>Under/Over Spending Themes: FY 2020-2021 Quarter 2  (~10% threshold)</a:t>
            </a:r>
            <a:b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>
                <a:solidFill>
                  <a:srgbClr val="1F497D"/>
                </a:solidFill>
                <a:latin typeface="Arial"/>
                <a:cs typeface="Arial"/>
              </a:rPr>
              <a:t>PHILADELPHIA</a:t>
            </a:r>
            <a:endParaRPr lang="en-US">
              <a:latin typeface="Arial"/>
              <a:cs typeface="Arial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98346C3-3285-4D01-8B09-0B361AD537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3600370"/>
              </p:ext>
            </p:extLst>
          </p:nvPr>
        </p:nvGraphicFramePr>
        <p:xfrm>
          <a:off x="297952" y="1241013"/>
          <a:ext cx="8691935" cy="46891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3199">
                  <a:extLst>
                    <a:ext uri="{9D8B030D-6E8A-4147-A177-3AD203B41FA5}">
                      <a16:colId xmlns:a16="http://schemas.microsoft.com/office/drawing/2014/main" val="2305658461"/>
                    </a:ext>
                  </a:extLst>
                </a:gridCol>
                <a:gridCol w="983842">
                  <a:extLst>
                    <a:ext uri="{9D8B030D-6E8A-4147-A177-3AD203B41FA5}">
                      <a16:colId xmlns:a16="http://schemas.microsoft.com/office/drawing/2014/main" val="598678809"/>
                    </a:ext>
                  </a:extLst>
                </a:gridCol>
                <a:gridCol w="983842">
                  <a:extLst>
                    <a:ext uri="{9D8B030D-6E8A-4147-A177-3AD203B41FA5}">
                      <a16:colId xmlns:a16="http://schemas.microsoft.com/office/drawing/2014/main" val="1449855225"/>
                    </a:ext>
                  </a:extLst>
                </a:gridCol>
                <a:gridCol w="895223">
                  <a:extLst>
                    <a:ext uri="{9D8B030D-6E8A-4147-A177-3AD203B41FA5}">
                      <a16:colId xmlns:a16="http://schemas.microsoft.com/office/drawing/2014/main" val="1959729586"/>
                    </a:ext>
                  </a:extLst>
                </a:gridCol>
                <a:gridCol w="1092869">
                  <a:extLst>
                    <a:ext uri="{9D8B030D-6E8A-4147-A177-3AD203B41FA5}">
                      <a16:colId xmlns:a16="http://schemas.microsoft.com/office/drawing/2014/main" val="2958832884"/>
                    </a:ext>
                  </a:extLst>
                </a:gridCol>
                <a:gridCol w="1335358">
                  <a:extLst>
                    <a:ext uri="{9D8B030D-6E8A-4147-A177-3AD203B41FA5}">
                      <a16:colId xmlns:a16="http://schemas.microsoft.com/office/drawing/2014/main" val="2452007501"/>
                    </a:ext>
                  </a:extLst>
                </a:gridCol>
                <a:gridCol w="597576">
                  <a:extLst>
                    <a:ext uri="{9D8B030D-6E8A-4147-A177-3AD203B41FA5}">
                      <a16:colId xmlns:a16="http://schemas.microsoft.com/office/drawing/2014/main" val="2192234076"/>
                    </a:ext>
                  </a:extLst>
                </a:gridCol>
                <a:gridCol w="1500026">
                  <a:extLst>
                    <a:ext uri="{9D8B030D-6E8A-4147-A177-3AD203B41FA5}">
                      <a16:colId xmlns:a16="http://schemas.microsoft.com/office/drawing/2014/main" val="2620452715"/>
                    </a:ext>
                  </a:extLst>
                </a:gridCol>
              </a:tblGrid>
              <a:tr h="300152">
                <a:tc gridSpan="8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/>
                          <a:cs typeface="Arial"/>
                        </a:rPr>
                        <a:t>UNDERSPENDING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34205"/>
                  </a:ext>
                </a:extLst>
              </a:tr>
              <a:tr h="777582">
                <a:tc>
                  <a:txBody>
                    <a:bodyPr/>
                    <a:lstStyle/>
                    <a:p>
                      <a:r>
                        <a:rPr lang="en-US" sz="1100" b="1" dirty="0">
                          <a:latin typeface="Arial"/>
                          <a:cs typeface="Arial"/>
                        </a:rPr>
                        <a:t>Service Category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latin typeface="Arial"/>
                          <a:cs typeface="Arial"/>
                        </a:rPr>
                        <a:t>Balance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Vacancies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Late Invoicing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Delayed spending on operating expenses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Leveraging other funding sources for same service category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Still Under Review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Other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225034"/>
                  </a:ext>
                </a:extLst>
              </a:tr>
              <a:tr h="1038027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Outpatient/Ambulatory Health Services</a:t>
                      </a:r>
                      <a:endParaRPr lang="en-US" sz="1200" baseline="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$785,215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Arial"/>
                          <a:cs typeface="Arial"/>
                        </a:rPr>
                        <a:t>X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b="1" i="0" u="none" strike="noStrike" noProof="0" dirty="0">
                          <a:latin typeface="Arial"/>
                        </a:rPr>
                        <a:t>Invoicing for Operating </a:t>
                      </a:r>
                      <a:endParaRPr lang="en-US" sz="1050" b="1" dirty="0">
                        <a:latin typeface="Arial"/>
                      </a:endParaRP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b="1" i="0" u="none" strike="noStrike" noProof="0" dirty="0">
                          <a:latin typeface="Arial"/>
                        </a:rPr>
                        <a:t>expenses has been sluggish due to the impact of COVID-19.</a:t>
                      </a:r>
                      <a:endParaRPr lang="en-US" sz="1050" b="1" dirty="0">
                        <a:latin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9608141"/>
                  </a:ext>
                </a:extLst>
              </a:tr>
              <a:tr h="1175597">
                <a:tc>
                  <a:txBody>
                    <a:bodyPr/>
                    <a:lstStyle/>
                    <a:p>
                      <a:r>
                        <a:rPr lang="en-US" sz="1200" baseline="0" dirty="0">
                          <a:latin typeface="Arial"/>
                          <a:cs typeface="Arial"/>
                        </a:rPr>
                        <a:t>Medical Case Management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$226,685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Arial"/>
                          <a:cs typeface="Arial"/>
                        </a:rPr>
                        <a:t>X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Arial"/>
                          <a:cs typeface="Arial"/>
                        </a:rPr>
                        <a:t>X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b="1" i="0" u="none" strike="noStrike" noProof="0" dirty="0">
                          <a:latin typeface="Arial"/>
                        </a:rPr>
                        <a:t>Invoicing for Operating </a:t>
                      </a:r>
                      <a:endParaRPr lang="en-US" sz="1050" b="0" i="0" u="none" strike="noStrike" noProof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b="1" i="0" u="none" strike="noStrike" noProof="0" dirty="0">
                          <a:latin typeface="Arial"/>
                        </a:rPr>
                        <a:t>expenses has been sluggish due to the impact of </a:t>
                      </a:r>
                      <a:endParaRPr lang="en-US" sz="1050" b="0" i="0" u="none" strike="noStrike" noProof="0" dirty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b="1" i="0" u="none" strike="noStrike" noProof="0" dirty="0">
                          <a:latin typeface="Arial"/>
                        </a:rPr>
                        <a:t>COVID-19.</a:t>
                      </a:r>
                      <a:endParaRPr lang="en-US" sz="1050" b="0" i="0" u="none" strike="noStrike" noProof="0" dirty="0"/>
                    </a:p>
                    <a:p>
                      <a:pPr lvl="0" algn="l">
                        <a:buNone/>
                      </a:pPr>
                      <a:endParaRPr lang="en-US" sz="1050" b="1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2818197"/>
                  </a:ext>
                </a:extLst>
              </a:tr>
              <a:tr h="375190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200" dirty="0">
                          <a:latin typeface="Arial"/>
                          <a:cs typeface="Arial"/>
                        </a:rPr>
                        <a:t>Drug Reimbursement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$241,881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Arial"/>
                          <a:cs typeface="Arial"/>
                        </a:rPr>
                        <a:t>X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0746979"/>
                  </a:ext>
                </a:extLst>
              </a:tr>
              <a:tr h="825419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Substance Abuse Treatment Outpatient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$70,121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Arial"/>
                          <a:cs typeface="Arial"/>
                        </a:rPr>
                        <a:t>X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Arial"/>
                          <a:cs typeface="Arial"/>
                        </a:rPr>
                        <a:t>X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latin typeface="Arial"/>
                          <a:cs typeface="Arial"/>
                        </a:rPr>
                        <a:t>Credentialing of counselors continues to be challenging.</a:t>
                      </a:r>
                      <a:endParaRPr 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6025790"/>
                  </a:ext>
                </a:extLst>
              </a:tr>
            </a:tbl>
          </a:graphicData>
        </a:graphic>
      </p:graphicFrame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B32F3E-BA92-46A0-A5AD-B8E883BDE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744C3-0C0A-4E63-820E-93F24E58CE5F}" type="datetime1">
              <a:rPr lang="en-US" smtClean="0">
                <a:solidFill>
                  <a:schemeClr val="tx1"/>
                </a:solidFill>
              </a:rPr>
              <a:t>11/10/2020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E22D25C-AD0D-4FC1-AED0-1C6638DB5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BB1C-EED8-42EA-8399-22C17E3E231E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540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28D34-2296-4180-ACD1-45DDE1580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1400">
                <a:solidFill>
                  <a:srgbClr val="1F497D"/>
                </a:solidFill>
                <a:latin typeface="Arial"/>
                <a:cs typeface="Arial"/>
              </a:rPr>
              <a:t>Under/Over Spending Themes: FY 2020-2021 Quarter 2  (~10% threshold)</a:t>
            </a:r>
            <a:b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>
                <a:solidFill>
                  <a:srgbClr val="1F497D"/>
                </a:solidFill>
                <a:latin typeface="Arial"/>
                <a:cs typeface="Arial"/>
              </a:rPr>
              <a:t>PHILADELPHIA</a:t>
            </a:r>
            <a:endParaRPr lang="en-US">
              <a:latin typeface="Arial"/>
              <a:cs typeface="Arial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98346C3-3285-4D01-8B09-0B361AD537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796410"/>
              </p:ext>
            </p:extLst>
          </p:nvPr>
        </p:nvGraphicFramePr>
        <p:xfrm>
          <a:off x="277090" y="1217220"/>
          <a:ext cx="8637773" cy="4924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9937">
                  <a:extLst>
                    <a:ext uri="{9D8B030D-6E8A-4147-A177-3AD203B41FA5}">
                      <a16:colId xmlns:a16="http://schemas.microsoft.com/office/drawing/2014/main" val="2305658461"/>
                    </a:ext>
                  </a:extLst>
                </a:gridCol>
                <a:gridCol w="959755">
                  <a:extLst>
                    <a:ext uri="{9D8B030D-6E8A-4147-A177-3AD203B41FA5}">
                      <a16:colId xmlns:a16="http://schemas.microsoft.com/office/drawing/2014/main" val="598678809"/>
                    </a:ext>
                  </a:extLst>
                </a:gridCol>
                <a:gridCol w="959755">
                  <a:extLst>
                    <a:ext uri="{9D8B030D-6E8A-4147-A177-3AD203B41FA5}">
                      <a16:colId xmlns:a16="http://schemas.microsoft.com/office/drawing/2014/main" val="1449855225"/>
                    </a:ext>
                  </a:extLst>
                </a:gridCol>
                <a:gridCol w="873305">
                  <a:extLst>
                    <a:ext uri="{9D8B030D-6E8A-4147-A177-3AD203B41FA5}">
                      <a16:colId xmlns:a16="http://schemas.microsoft.com/office/drawing/2014/main" val="1959729586"/>
                    </a:ext>
                  </a:extLst>
                </a:gridCol>
                <a:gridCol w="1066111">
                  <a:extLst>
                    <a:ext uri="{9D8B030D-6E8A-4147-A177-3AD203B41FA5}">
                      <a16:colId xmlns:a16="http://schemas.microsoft.com/office/drawing/2014/main" val="2958832884"/>
                    </a:ext>
                  </a:extLst>
                </a:gridCol>
                <a:gridCol w="1302665">
                  <a:extLst>
                    <a:ext uri="{9D8B030D-6E8A-4147-A177-3AD203B41FA5}">
                      <a16:colId xmlns:a16="http://schemas.microsoft.com/office/drawing/2014/main" val="2452007501"/>
                    </a:ext>
                  </a:extLst>
                </a:gridCol>
                <a:gridCol w="779019">
                  <a:extLst>
                    <a:ext uri="{9D8B030D-6E8A-4147-A177-3AD203B41FA5}">
                      <a16:colId xmlns:a16="http://schemas.microsoft.com/office/drawing/2014/main" val="2192234076"/>
                    </a:ext>
                  </a:extLst>
                </a:gridCol>
                <a:gridCol w="1267226">
                  <a:extLst>
                    <a:ext uri="{9D8B030D-6E8A-4147-A177-3AD203B41FA5}">
                      <a16:colId xmlns:a16="http://schemas.microsoft.com/office/drawing/2014/main" val="2620452715"/>
                    </a:ext>
                  </a:extLst>
                </a:gridCol>
              </a:tblGrid>
              <a:tr h="352848">
                <a:tc gridSpan="8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/>
                          <a:cs typeface="Arial"/>
                        </a:rPr>
                        <a:t>UNDERSPENDING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34205"/>
                  </a:ext>
                </a:extLst>
              </a:tr>
              <a:tr h="728117">
                <a:tc>
                  <a:txBody>
                    <a:bodyPr/>
                    <a:lstStyle/>
                    <a:p>
                      <a:r>
                        <a:rPr lang="en-US" sz="1100" b="1" dirty="0">
                          <a:latin typeface="Arial"/>
                          <a:cs typeface="Arial"/>
                        </a:rPr>
                        <a:t>Service Category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latin typeface="Arial"/>
                          <a:cs typeface="Arial"/>
                        </a:rPr>
                        <a:t>Balance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Vacancies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Late Invoicing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Delayed spending on operating expenses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Leveraging other funding sources for same service category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Still Under Review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Other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225034"/>
                  </a:ext>
                </a:extLst>
              </a:tr>
              <a:tr h="1654492"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Arial"/>
                          <a:cs typeface="Arial"/>
                        </a:rPr>
                        <a:t>EFA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Arial"/>
                          <a:cs typeface="Arial"/>
                        </a:rPr>
                        <a:t>$8,652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b="0" i="0" u="none" strike="noStrike" noProof="0" dirty="0" err="1">
                          <a:latin typeface="Arial"/>
                        </a:rPr>
                        <a:t>Under utilization</a:t>
                      </a:r>
                      <a:r>
                        <a:rPr lang="en-US" sz="1050" b="0" i="0" u="none" strike="noStrike" noProof="0" dirty="0">
                          <a:latin typeface="Arial"/>
                        </a:rPr>
                        <a:t>. Requests for assistance has slowed </a:t>
                      </a:r>
                      <a:r>
                        <a:rPr lang="en-US" sz="1050" b="0" i="0" u="none" strike="noStrike" noProof="0" dirty="0" err="1">
                          <a:latin typeface="Arial"/>
                        </a:rPr>
                        <a:t>lkely</a:t>
                      </a:r>
                      <a:r>
                        <a:rPr lang="en-US" sz="1050" b="0" i="0" u="none" strike="noStrike" noProof="0" dirty="0">
                          <a:latin typeface="Arial"/>
                        </a:rPr>
                        <a:t> due to COVID-19 and </a:t>
                      </a:r>
                      <a:r>
                        <a:rPr lang="en-US" sz="1050" b="0" i="0" u="none" strike="noStrike" noProof="0" dirty="0" err="1">
                          <a:latin typeface="Arial"/>
                        </a:rPr>
                        <a:t>availibility</a:t>
                      </a:r>
                      <a:r>
                        <a:rPr lang="en-US" sz="1050" b="0" i="0" u="none" strike="noStrike" noProof="0" dirty="0">
                          <a:latin typeface="Arial"/>
                        </a:rPr>
                        <a:t> of COVID response dollars.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9608141"/>
                  </a:ext>
                </a:extLst>
              </a:tr>
              <a:tr h="937980">
                <a:tc>
                  <a:txBody>
                    <a:bodyPr/>
                    <a:lstStyle/>
                    <a:p>
                      <a:r>
                        <a:rPr lang="en-US" sz="1100" baseline="0" dirty="0">
                          <a:latin typeface="Arial"/>
                          <a:cs typeface="Arial"/>
                        </a:rPr>
                        <a:t>EFA- Pharma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100" dirty="0">
                          <a:latin typeface="Arial"/>
                          <a:cs typeface="Arial"/>
                        </a:rPr>
                        <a:t>$31,533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b="0" dirty="0" err="1">
                          <a:latin typeface="Arial"/>
                          <a:cs typeface="Arial"/>
                        </a:rPr>
                        <a:t>Under utilization</a:t>
                      </a:r>
                      <a:r>
                        <a:rPr lang="en-US" sz="1050" b="0" dirty="0">
                          <a:latin typeface="Arial"/>
                          <a:cs typeface="Arial"/>
                        </a:rPr>
                        <a:t>. Underspending has already been reallocated.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2818197"/>
                  </a:ext>
                </a:extLst>
              </a:tr>
              <a:tr h="1168810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100" dirty="0">
                          <a:latin typeface="Arial"/>
                          <a:cs typeface="Arial"/>
                        </a:rPr>
                        <a:t>EFA-Housing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100" dirty="0">
                          <a:latin typeface="Arial"/>
                          <a:cs typeface="Arial"/>
                        </a:rPr>
                        <a:t>$94,409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050" b="0" dirty="0" err="1">
                          <a:latin typeface="Arial"/>
                        </a:rPr>
                        <a:t>Under utilization</a:t>
                      </a:r>
                      <a:r>
                        <a:rPr lang="en-US" sz="1050" b="0" dirty="0">
                          <a:latin typeface="Arial"/>
                        </a:rPr>
                        <a:t>; some of this related to COVID-19. Recipient has expanded access to the service by way of eligibility. </a:t>
                      </a:r>
                      <a:endParaRPr lang="en-US" sz="105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0746979"/>
                  </a:ext>
                </a:extLst>
              </a:tr>
            </a:tbl>
          </a:graphicData>
        </a:graphic>
      </p:graphicFrame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B32F3E-BA92-46A0-A5AD-B8E883BDE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744C3-0C0A-4E63-820E-93F24E58CE5F}" type="datetime1">
              <a:rPr lang="en-US" smtClean="0">
                <a:solidFill>
                  <a:schemeClr val="tx1"/>
                </a:solidFill>
              </a:rPr>
              <a:t>11/10/2020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E22D25C-AD0D-4FC1-AED0-1C6638DB5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256317" y="6059467"/>
            <a:ext cx="2133600" cy="365125"/>
          </a:xfrm>
        </p:spPr>
        <p:txBody>
          <a:bodyPr/>
          <a:lstStyle/>
          <a:p>
            <a:fld id="{16F3BB1C-EED8-42EA-8399-22C17E3E231E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99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28D34-2296-4180-ACD1-45DDE1580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1400">
                <a:solidFill>
                  <a:srgbClr val="1F497D"/>
                </a:solidFill>
                <a:latin typeface="Arial"/>
                <a:cs typeface="Arial"/>
              </a:rPr>
              <a:t>Under/Over Spending Themes: FY 2020-2021 Quarter 2  (~10% threshold)</a:t>
            </a:r>
            <a:b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>
                <a:solidFill>
                  <a:srgbClr val="1F497D"/>
                </a:solidFill>
                <a:latin typeface="Arial"/>
                <a:cs typeface="Arial"/>
              </a:rPr>
              <a:t>PHILADELPHIA</a:t>
            </a:r>
            <a:endParaRPr lang="en-US">
              <a:latin typeface="Arial"/>
              <a:cs typeface="Arial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98346C3-3285-4D01-8B09-0B361AD537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7109074"/>
              </p:ext>
            </p:extLst>
          </p:nvPr>
        </p:nvGraphicFramePr>
        <p:xfrm>
          <a:off x="277090" y="1217220"/>
          <a:ext cx="8637773" cy="4386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9937">
                  <a:extLst>
                    <a:ext uri="{9D8B030D-6E8A-4147-A177-3AD203B41FA5}">
                      <a16:colId xmlns:a16="http://schemas.microsoft.com/office/drawing/2014/main" val="2305658461"/>
                    </a:ext>
                  </a:extLst>
                </a:gridCol>
                <a:gridCol w="959755">
                  <a:extLst>
                    <a:ext uri="{9D8B030D-6E8A-4147-A177-3AD203B41FA5}">
                      <a16:colId xmlns:a16="http://schemas.microsoft.com/office/drawing/2014/main" val="598678809"/>
                    </a:ext>
                  </a:extLst>
                </a:gridCol>
                <a:gridCol w="959755">
                  <a:extLst>
                    <a:ext uri="{9D8B030D-6E8A-4147-A177-3AD203B41FA5}">
                      <a16:colId xmlns:a16="http://schemas.microsoft.com/office/drawing/2014/main" val="1449855225"/>
                    </a:ext>
                  </a:extLst>
                </a:gridCol>
                <a:gridCol w="873305">
                  <a:extLst>
                    <a:ext uri="{9D8B030D-6E8A-4147-A177-3AD203B41FA5}">
                      <a16:colId xmlns:a16="http://schemas.microsoft.com/office/drawing/2014/main" val="1959729586"/>
                    </a:ext>
                  </a:extLst>
                </a:gridCol>
                <a:gridCol w="1066111">
                  <a:extLst>
                    <a:ext uri="{9D8B030D-6E8A-4147-A177-3AD203B41FA5}">
                      <a16:colId xmlns:a16="http://schemas.microsoft.com/office/drawing/2014/main" val="2958832884"/>
                    </a:ext>
                  </a:extLst>
                </a:gridCol>
                <a:gridCol w="1302665">
                  <a:extLst>
                    <a:ext uri="{9D8B030D-6E8A-4147-A177-3AD203B41FA5}">
                      <a16:colId xmlns:a16="http://schemas.microsoft.com/office/drawing/2014/main" val="2452007501"/>
                    </a:ext>
                  </a:extLst>
                </a:gridCol>
                <a:gridCol w="779019">
                  <a:extLst>
                    <a:ext uri="{9D8B030D-6E8A-4147-A177-3AD203B41FA5}">
                      <a16:colId xmlns:a16="http://schemas.microsoft.com/office/drawing/2014/main" val="2192234076"/>
                    </a:ext>
                  </a:extLst>
                </a:gridCol>
                <a:gridCol w="1267226">
                  <a:extLst>
                    <a:ext uri="{9D8B030D-6E8A-4147-A177-3AD203B41FA5}">
                      <a16:colId xmlns:a16="http://schemas.microsoft.com/office/drawing/2014/main" val="2620452715"/>
                    </a:ext>
                  </a:extLst>
                </a:gridCol>
              </a:tblGrid>
              <a:tr h="331874">
                <a:tc gridSpan="8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/>
                          <a:cs typeface="Arial"/>
                        </a:rPr>
                        <a:t>UNDERSPENDING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34205"/>
                  </a:ext>
                </a:extLst>
              </a:tr>
              <a:tr h="726535">
                <a:tc>
                  <a:txBody>
                    <a:bodyPr/>
                    <a:lstStyle/>
                    <a:p>
                      <a:r>
                        <a:rPr lang="en-US" sz="1100" b="1" dirty="0">
                          <a:latin typeface="Arial"/>
                          <a:cs typeface="Arial"/>
                        </a:rPr>
                        <a:t>Service Category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latin typeface="Arial"/>
                          <a:cs typeface="Arial"/>
                        </a:rPr>
                        <a:t>Balance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Vacancies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Late Invoicing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Delayed spending on operating expenses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Leveraging other funding sources for same service category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Still Under Review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Other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225034"/>
                  </a:ext>
                </a:extLst>
              </a:tr>
              <a:tr h="843140"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Arial"/>
                          <a:cs typeface="Arial"/>
                        </a:rPr>
                        <a:t>Housing Assistance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100" dirty="0">
                          <a:latin typeface="Arial"/>
                          <a:cs typeface="Arial"/>
                        </a:rPr>
                        <a:t>$97,301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 dirty="0" err="1"/>
                        <a:t>Under utilization</a:t>
                      </a:r>
                      <a:r>
                        <a:rPr lang="en-US" sz="1100" b="1" i="0" u="none" strike="noStrike" noProof="0" dirty="0"/>
                        <a:t>; some of this related to COVID-19. Recipient has expanded access to the service by way of eligibility and </a:t>
                      </a:r>
                      <a:r>
                        <a:rPr lang="en-US" sz="1100" b="1" i="0" u="none" strike="noStrike" noProof="0" dirty="0" err="1"/>
                        <a:t>availibility</a:t>
                      </a:r>
                      <a:r>
                        <a:rPr lang="en-US" sz="1100" b="1" i="0" u="none" strike="noStrike" noProof="0" dirty="0"/>
                        <a:t> of COVID response funds (Shallow Rent Program).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9608141"/>
                  </a:ext>
                </a:extLst>
              </a:tr>
              <a:tr h="995627">
                <a:tc>
                  <a:txBody>
                    <a:bodyPr/>
                    <a:lstStyle/>
                    <a:p>
                      <a:r>
                        <a:rPr lang="en-US" sz="1100" baseline="0" dirty="0">
                          <a:latin typeface="Arial"/>
                          <a:cs typeface="Arial"/>
                        </a:rPr>
                        <a:t>Transportation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100" dirty="0">
                          <a:latin typeface="Arial"/>
                          <a:cs typeface="Arial"/>
                        </a:rPr>
                        <a:t>$6,021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1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 err="1">
                          <a:latin typeface="Arial"/>
                          <a:cs typeface="Arial"/>
                        </a:rPr>
                        <a:t>Under utilization</a:t>
                      </a:r>
                      <a:r>
                        <a:rPr lang="en-US" sz="1100" b="1" dirty="0">
                          <a:latin typeface="Arial"/>
                          <a:cs typeface="Arial"/>
                        </a:rPr>
                        <a:t> due to COVID-19.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2818197"/>
                  </a:ext>
                </a:extLst>
              </a:tr>
            </a:tbl>
          </a:graphicData>
        </a:graphic>
      </p:graphicFrame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B32F3E-BA92-46A0-A5AD-B8E883BDE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744C3-0C0A-4E63-820E-93F24E58CE5F}" type="datetime1">
              <a:rPr lang="en-US" smtClean="0">
                <a:solidFill>
                  <a:schemeClr val="tx1"/>
                </a:solidFill>
              </a:rPr>
              <a:t>11/10/2020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E22D25C-AD0D-4FC1-AED0-1C6638DB5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BB1C-EED8-42EA-8399-22C17E3E231E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506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28D34-2296-4180-ACD1-45DDE1580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1400">
                <a:solidFill>
                  <a:srgbClr val="1F497D"/>
                </a:solidFill>
                <a:latin typeface="Arial"/>
                <a:cs typeface="Arial"/>
              </a:rPr>
              <a:t>Under/Over Spending Themes: FY 2020-2021 Quarter 2  (~10% threshold)</a:t>
            </a:r>
            <a:b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>
                <a:solidFill>
                  <a:srgbClr val="1F497D"/>
                </a:solidFill>
                <a:latin typeface="Arial"/>
                <a:cs typeface="Arial"/>
              </a:rPr>
              <a:t>PHILADELPHIA</a:t>
            </a:r>
            <a:endParaRPr lang="en-US">
              <a:latin typeface="Arial"/>
              <a:cs typeface="Arial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98346C3-3285-4D01-8B09-0B361AD537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1289639"/>
              </p:ext>
            </p:extLst>
          </p:nvPr>
        </p:nvGraphicFramePr>
        <p:xfrm>
          <a:off x="781350" y="1828800"/>
          <a:ext cx="7637825" cy="27763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3483">
                  <a:extLst>
                    <a:ext uri="{9D8B030D-6E8A-4147-A177-3AD203B41FA5}">
                      <a16:colId xmlns:a16="http://schemas.microsoft.com/office/drawing/2014/main" val="2305658461"/>
                    </a:ext>
                  </a:extLst>
                </a:gridCol>
                <a:gridCol w="1301488">
                  <a:extLst>
                    <a:ext uri="{9D8B030D-6E8A-4147-A177-3AD203B41FA5}">
                      <a16:colId xmlns:a16="http://schemas.microsoft.com/office/drawing/2014/main" val="1498011795"/>
                    </a:ext>
                  </a:extLst>
                </a:gridCol>
                <a:gridCol w="1190310">
                  <a:extLst>
                    <a:ext uri="{9D8B030D-6E8A-4147-A177-3AD203B41FA5}">
                      <a16:colId xmlns:a16="http://schemas.microsoft.com/office/drawing/2014/main" val="1449855225"/>
                    </a:ext>
                  </a:extLst>
                </a:gridCol>
                <a:gridCol w="832036">
                  <a:extLst>
                    <a:ext uri="{9D8B030D-6E8A-4147-A177-3AD203B41FA5}">
                      <a16:colId xmlns:a16="http://schemas.microsoft.com/office/drawing/2014/main" val="1959729586"/>
                    </a:ext>
                  </a:extLst>
                </a:gridCol>
                <a:gridCol w="842842">
                  <a:extLst>
                    <a:ext uri="{9D8B030D-6E8A-4147-A177-3AD203B41FA5}">
                      <a16:colId xmlns:a16="http://schemas.microsoft.com/office/drawing/2014/main" val="2958832884"/>
                    </a:ext>
                  </a:extLst>
                </a:gridCol>
                <a:gridCol w="1697666">
                  <a:extLst>
                    <a:ext uri="{9D8B030D-6E8A-4147-A177-3AD203B41FA5}">
                      <a16:colId xmlns:a16="http://schemas.microsoft.com/office/drawing/2014/main" val="2452007501"/>
                    </a:ext>
                  </a:extLst>
                </a:gridCol>
              </a:tblGrid>
              <a:tr h="314228">
                <a:tc gridSpan="6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OVERSPENDING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782173"/>
                  </a:ext>
                </a:extLst>
              </a:tr>
              <a:tr h="808264"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>
                          <a:latin typeface="Arial"/>
                          <a:cs typeface="Arial"/>
                        </a:rPr>
                        <a:t>Service Category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>
                          <a:latin typeface="Arial"/>
                          <a:cs typeface="Arial"/>
                        </a:rPr>
                        <a:t>Amount Overspent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Higher Utilization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Hx overspends early/levels out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Still under review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Other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38861"/>
                  </a:ext>
                </a:extLst>
              </a:tr>
              <a:tr h="31422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Food Bank/Home Delivered Meals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$10,064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1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1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Impact of COVID-19 increased food insecurity.</a:t>
                      </a:r>
                      <a:endParaRPr lang="en-US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487787"/>
                  </a:ext>
                </a:extLst>
              </a:tr>
            </a:tbl>
          </a:graphicData>
        </a:graphic>
      </p:graphicFrame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0358F2B-9027-409C-AB99-D0263E74E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E4747-DD89-4B5D-979C-27E6745B19B4}" type="datetime1">
              <a:rPr lang="en-US" smtClean="0">
                <a:solidFill>
                  <a:schemeClr val="tx1"/>
                </a:solidFill>
              </a:rPr>
              <a:t>11/10/2020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920765-FE70-4BFB-8191-E5AFD8C5A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BB1C-EED8-42EA-8399-22C17E3E231E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555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28D34-2296-4180-ACD1-45DDE1580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1400" dirty="0">
                <a:solidFill>
                  <a:srgbClr val="1F497D"/>
                </a:solidFill>
                <a:latin typeface="Arial"/>
                <a:cs typeface="Arial"/>
              </a:rPr>
              <a:t>Under/Over Spending</a:t>
            </a:r>
            <a:r>
              <a:rPr lang="en-US" sz="1400">
                <a:solidFill>
                  <a:srgbClr val="1F497D"/>
                </a:solidFill>
                <a:latin typeface="Arial"/>
                <a:cs typeface="Arial"/>
              </a:rPr>
              <a:t> Themes: FY 2020-2021 Quarter 2  (~10% threshold)</a:t>
            </a: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solidFill>
                  <a:srgbClr val="1F497D"/>
                </a:solidFill>
                <a:latin typeface="Arial"/>
                <a:cs typeface="Arial"/>
              </a:rPr>
              <a:t>PA Counties</a:t>
            </a:r>
            <a:endParaRPr lang="en-US" dirty="0">
              <a:latin typeface="Arial"/>
              <a:cs typeface="Arial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98346C3-3285-4D01-8B09-0B361AD537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7810834"/>
              </p:ext>
            </p:extLst>
          </p:nvPr>
        </p:nvGraphicFramePr>
        <p:xfrm>
          <a:off x="369452" y="1253836"/>
          <a:ext cx="8229599" cy="4881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3584">
                  <a:extLst>
                    <a:ext uri="{9D8B030D-6E8A-4147-A177-3AD203B41FA5}">
                      <a16:colId xmlns:a16="http://schemas.microsoft.com/office/drawing/2014/main" val="2305658461"/>
                    </a:ext>
                  </a:extLst>
                </a:gridCol>
                <a:gridCol w="817343">
                  <a:extLst>
                    <a:ext uri="{9D8B030D-6E8A-4147-A177-3AD203B41FA5}">
                      <a16:colId xmlns:a16="http://schemas.microsoft.com/office/drawing/2014/main" val="598678809"/>
                    </a:ext>
                  </a:extLst>
                </a:gridCol>
                <a:gridCol w="974779">
                  <a:extLst>
                    <a:ext uri="{9D8B030D-6E8A-4147-A177-3AD203B41FA5}">
                      <a16:colId xmlns:a16="http://schemas.microsoft.com/office/drawing/2014/main" val="1449855225"/>
                    </a:ext>
                  </a:extLst>
                </a:gridCol>
                <a:gridCol w="974779">
                  <a:extLst>
                    <a:ext uri="{9D8B030D-6E8A-4147-A177-3AD203B41FA5}">
                      <a16:colId xmlns:a16="http://schemas.microsoft.com/office/drawing/2014/main" val="1959729586"/>
                    </a:ext>
                  </a:extLst>
                </a:gridCol>
                <a:gridCol w="974779">
                  <a:extLst>
                    <a:ext uri="{9D8B030D-6E8A-4147-A177-3AD203B41FA5}">
                      <a16:colId xmlns:a16="http://schemas.microsoft.com/office/drawing/2014/main" val="2958832884"/>
                    </a:ext>
                  </a:extLst>
                </a:gridCol>
                <a:gridCol w="974779">
                  <a:extLst>
                    <a:ext uri="{9D8B030D-6E8A-4147-A177-3AD203B41FA5}">
                      <a16:colId xmlns:a16="http://schemas.microsoft.com/office/drawing/2014/main" val="2452007501"/>
                    </a:ext>
                  </a:extLst>
                </a:gridCol>
                <a:gridCol w="682831">
                  <a:extLst>
                    <a:ext uri="{9D8B030D-6E8A-4147-A177-3AD203B41FA5}">
                      <a16:colId xmlns:a16="http://schemas.microsoft.com/office/drawing/2014/main" val="2192234076"/>
                    </a:ext>
                  </a:extLst>
                </a:gridCol>
                <a:gridCol w="1266725">
                  <a:extLst>
                    <a:ext uri="{9D8B030D-6E8A-4147-A177-3AD203B41FA5}">
                      <a16:colId xmlns:a16="http://schemas.microsoft.com/office/drawing/2014/main" val="2620452715"/>
                    </a:ext>
                  </a:extLst>
                </a:gridCol>
              </a:tblGrid>
              <a:tr h="338281">
                <a:tc gridSpan="8"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UNDERSPENDING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34205"/>
                  </a:ext>
                </a:extLst>
              </a:tr>
              <a:tr h="1232962">
                <a:tc>
                  <a:txBody>
                    <a:bodyPr/>
                    <a:lstStyle/>
                    <a:p>
                      <a:r>
                        <a:rPr lang="en-US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Service Category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Vacancies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Late Invoicing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Delayed spending on operating expenses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Leveraging other funding sources for same service category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Still Under Review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Other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225034"/>
                  </a:ext>
                </a:extLst>
              </a:tr>
              <a:tr h="591991">
                <a:tc>
                  <a:txBody>
                    <a:bodyPr/>
                    <a:lstStyle/>
                    <a:p>
                      <a:r>
                        <a:rPr lang="en-US" sz="1200">
                          <a:latin typeface="Arial"/>
                          <a:cs typeface="Arial"/>
                        </a:rPr>
                        <a:t>Outpatient/</a:t>
                      </a:r>
                    </a:p>
                    <a:p>
                      <a:pPr lvl="0">
                        <a:buNone/>
                      </a:pPr>
                      <a:r>
                        <a:rPr lang="en-US" sz="1200">
                          <a:latin typeface="Arial"/>
                          <a:cs typeface="Arial"/>
                        </a:rPr>
                        <a:t>Ambulatory Health Services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latin typeface="Arial"/>
                          <a:cs typeface="Arial"/>
                        </a:rPr>
                        <a:t>$64,601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="1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7905826"/>
                  </a:ext>
                </a:extLst>
              </a:tr>
              <a:tr h="1014842">
                <a:tc>
                  <a:txBody>
                    <a:bodyPr/>
                    <a:lstStyle/>
                    <a:p>
                      <a:r>
                        <a:rPr lang="en-US" sz="1200" baseline="0">
                          <a:latin typeface="Arial"/>
                          <a:cs typeface="Arial"/>
                        </a:rPr>
                        <a:t>EFA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latin typeface="Arial"/>
                          <a:cs typeface="Arial"/>
                        </a:rPr>
                        <a:t>$8,479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latin typeface="Arial"/>
                          <a:cs typeface="Arial"/>
                        </a:rPr>
                        <a:t>X</a:t>
                      </a:r>
                      <a:endParaRPr lang="en-US" sz="18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100" b="1" i="0" u="none" strike="noStrike" noProof="0">
                          <a:latin typeface="Calibri"/>
                        </a:rPr>
                        <a:t>Under utilization. Requests for assistance has slowed lkely due to COVID-19.</a:t>
                      </a:r>
                      <a:endParaRPr lang="en-US" sz="1100" b="1"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488221"/>
                  </a:ext>
                </a:extLst>
              </a:tr>
              <a:tr h="849430">
                <a:tc>
                  <a:txBody>
                    <a:bodyPr/>
                    <a:lstStyle/>
                    <a:p>
                      <a:r>
                        <a:rPr lang="en-US" sz="1200">
                          <a:latin typeface="Arial"/>
                          <a:cs typeface="Arial"/>
                        </a:rPr>
                        <a:t>EFA-Pharma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/>
                          <a:cs typeface="Arial"/>
                        </a:rPr>
                        <a:t>$31,200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100" b="1" i="0" u="none" strike="noStrike" baseline="0" noProof="0">
                          <a:latin typeface="Calibri"/>
                        </a:rPr>
                        <a:t>Under utilization. Underspending here has already been reallocated.</a:t>
                      </a:r>
                      <a:endParaRPr lang="en-US" sz="1100" b="1">
                        <a:latin typeface="Calibri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1702281"/>
                  </a:ext>
                </a:extLst>
              </a:tr>
              <a:tr h="595477">
                <a:tc>
                  <a:txBody>
                    <a:bodyPr/>
                    <a:lstStyle/>
                    <a:p>
                      <a:r>
                        <a:rPr lang="en-US" sz="1200">
                          <a:latin typeface="Arial"/>
                          <a:cs typeface="Arial"/>
                        </a:rPr>
                        <a:t>Transportation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latin typeface="Arial"/>
                          <a:cs typeface="Arial"/>
                        </a:rPr>
                        <a:t>$94,953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latin typeface="Arial"/>
                          <a:cs typeface="Arial"/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>
                          <a:latin typeface="Calibri"/>
                          <a:cs typeface="Arial"/>
                        </a:rPr>
                        <a:t>Under-utilization related to COVID-19.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2181479"/>
                  </a:ext>
                </a:extLst>
              </a:tr>
            </a:tbl>
          </a:graphicData>
        </a:graphic>
      </p:graphicFrame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9F10-3EA5-46BA-AEC4-C54FD5500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C3DE-687C-404E-8065-DE75DC3CB80B}" type="datetime1">
              <a:rPr lang="en-US" smtClean="0">
                <a:solidFill>
                  <a:schemeClr val="tx1"/>
                </a:solidFill>
              </a:rPr>
              <a:t>11/10/2020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4970D6-8915-4808-825C-80486997F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BB1C-EED8-42EA-8399-22C17E3E231E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49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28D34-2296-4180-ACD1-45DDE1580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/>
            <a:r>
              <a:rPr lang="en-US" sz="1400" dirty="0">
                <a:solidFill>
                  <a:srgbClr val="1F497D"/>
                </a:solidFill>
                <a:latin typeface="Arial"/>
                <a:cs typeface="Arial"/>
              </a:rPr>
              <a:t>Under/Over Spending</a:t>
            </a:r>
            <a:r>
              <a:rPr lang="en-US" sz="1400">
                <a:solidFill>
                  <a:srgbClr val="1F497D"/>
                </a:solidFill>
                <a:latin typeface="Arial"/>
                <a:cs typeface="Arial"/>
              </a:rPr>
              <a:t> Themes: FY 2020-2021 Quarter 2  (~10% threshold)</a:t>
            </a: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solidFill>
                  <a:srgbClr val="1F497D"/>
                </a:solidFill>
                <a:latin typeface="Arial"/>
                <a:cs typeface="Arial"/>
              </a:rPr>
              <a:t>PA Counties</a:t>
            </a:r>
            <a:endParaRPr lang="en-US" dirty="0">
              <a:latin typeface="Arial"/>
              <a:cs typeface="Arial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98346C3-3285-4D01-8B09-0B361AD537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2092109"/>
              </p:ext>
            </p:extLst>
          </p:nvPr>
        </p:nvGraphicFramePr>
        <p:xfrm>
          <a:off x="455919" y="1289637"/>
          <a:ext cx="7931154" cy="2935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4153">
                  <a:extLst>
                    <a:ext uri="{9D8B030D-6E8A-4147-A177-3AD203B41FA5}">
                      <a16:colId xmlns:a16="http://schemas.microsoft.com/office/drawing/2014/main" val="2305658461"/>
                    </a:ext>
                  </a:extLst>
                </a:gridCol>
                <a:gridCol w="1614869">
                  <a:extLst>
                    <a:ext uri="{9D8B030D-6E8A-4147-A177-3AD203B41FA5}">
                      <a16:colId xmlns:a16="http://schemas.microsoft.com/office/drawing/2014/main" val="1498011795"/>
                    </a:ext>
                  </a:extLst>
                </a:gridCol>
                <a:gridCol w="1189672">
                  <a:extLst>
                    <a:ext uri="{9D8B030D-6E8A-4147-A177-3AD203B41FA5}">
                      <a16:colId xmlns:a16="http://schemas.microsoft.com/office/drawing/2014/main" val="1449855225"/>
                    </a:ext>
                  </a:extLst>
                </a:gridCol>
                <a:gridCol w="615923">
                  <a:extLst>
                    <a:ext uri="{9D8B030D-6E8A-4147-A177-3AD203B41FA5}">
                      <a16:colId xmlns:a16="http://schemas.microsoft.com/office/drawing/2014/main" val="1959729586"/>
                    </a:ext>
                  </a:extLst>
                </a:gridCol>
                <a:gridCol w="821231">
                  <a:extLst>
                    <a:ext uri="{9D8B030D-6E8A-4147-A177-3AD203B41FA5}">
                      <a16:colId xmlns:a16="http://schemas.microsoft.com/office/drawing/2014/main" val="2958832884"/>
                    </a:ext>
                  </a:extLst>
                </a:gridCol>
                <a:gridCol w="1735306">
                  <a:extLst>
                    <a:ext uri="{9D8B030D-6E8A-4147-A177-3AD203B41FA5}">
                      <a16:colId xmlns:a16="http://schemas.microsoft.com/office/drawing/2014/main" val="2452007501"/>
                    </a:ext>
                  </a:extLst>
                </a:gridCol>
              </a:tblGrid>
              <a:tr h="423739">
                <a:tc gridSpan="6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OVERSPENDING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782173"/>
                  </a:ext>
                </a:extLst>
              </a:tr>
              <a:tr h="800885">
                <a:tc>
                  <a:txBody>
                    <a:bodyPr/>
                    <a:lstStyle/>
                    <a:p>
                      <a:r>
                        <a:rPr lang="en-US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Service Category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Amount Overspent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Higher Utilization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Hx overspends early/levels out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Still under review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38861"/>
                  </a:ext>
                </a:extLst>
              </a:tr>
              <a:tr h="344834">
                <a:tc>
                  <a:txBody>
                    <a:bodyPr/>
                    <a:lstStyle/>
                    <a:p>
                      <a:r>
                        <a:rPr lang="en-US"/>
                        <a:t>Mental Health Services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$8,980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060809"/>
                  </a:ext>
                </a:extLst>
              </a:tr>
              <a:tr h="3448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4653510"/>
                  </a:ext>
                </a:extLst>
              </a:tr>
              <a:tr h="344834">
                <a:tc>
                  <a:txBody>
                    <a:bodyPr/>
                    <a:lstStyle/>
                    <a:p>
                      <a:endParaRPr lang="en-US" baseline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7831688"/>
                  </a:ext>
                </a:extLst>
              </a:tr>
            </a:tbl>
          </a:graphicData>
        </a:graphic>
      </p:graphicFrame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1DE50CC7-FF43-4C13-BDF9-573C18063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8EECF-3A63-47B4-B2D7-2846D05006B1}" type="datetime1">
              <a:rPr lang="en-US" smtClean="0">
                <a:solidFill>
                  <a:schemeClr val="tx1"/>
                </a:solidFill>
              </a:rPr>
              <a:t>11/10/2020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43C0CD23-8A1C-4232-8421-5CE2EA2F3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BB1C-EED8-42EA-8399-22C17E3E231E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094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28D34-2296-4180-ACD1-45DDE1580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1400" dirty="0">
                <a:solidFill>
                  <a:srgbClr val="1F497D"/>
                </a:solidFill>
                <a:latin typeface="Arial"/>
                <a:cs typeface="Arial"/>
              </a:rPr>
              <a:t>Under/Over Spending</a:t>
            </a:r>
            <a:r>
              <a:rPr lang="en-US" sz="1400">
                <a:solidFill>
                  <a:srgbClr val="1F497D"/>
                </a:solidFill>
                <a:latin typeface="Arial"/>
                <a:cs typeface="Arial"/>
              </a:rPr>
              <a:t> Themes: FY 2020-2021 Quarter 2  (~10% threshold)</a:t>
            </a: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solidFill>
                  <a:srgbClr val="1F497D"/>
                </a:solidFill>
                <a:latin typeface="Arial"/>
                <a:cs typeface="Arial"/>
              </a:rPr>
              <a:t>New Jersey</a:t>
            </a:r>
            <a:endParaRPr lang="en-US" dirty="0">
              <a:latin typeface="Arial"/>
              <a:cs typeface="Arial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98346C3-3285-4D01-8B09-0B361AD537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3075738"/>
              </p:ext>
            </p:extLst>
          </p:nvPr>
        </p:nvGraphicFramePr>
        <p:xfrm>
          <a:off x="438725" y="1600200"/>
          <a:ext cx="8229591" cy="35886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2129">
                  <a:extLst>
                    <a:ext uri="{9D8B030D-6E8A-4147-A177-3AD203B41FA5}">
                      <a16:colId xmlns:a16="http://schemas.microsoft.com/office/drawing/2014/main" val="2305658461"/>
                    </a:ext>
                  </a:extLst>
                </a:gridCol>
                <a:gridCol w="880749">
                  <a:extLst>
                    <a:ext uri="{9D8B030D-6E8A-4147-A177-3AD203B41FA5}">
                      <a16:colId xmlns:a16="http://schemas.microsoft.com/office/drawing/2014/main" val="598678809"/>
                    </a:ext>
                  </a:extLst>
                </a:gridCol>
                <a:gridCol w="900544">
                  <a:extLst>
                    <a:ext uri="{9D8B030D-6E8A-4147-A177-3AD203B41FA5}">
                      <a16:colId xmlns:a16="http://schemas.microsoft.com/office/drawing/2014/main" val="1449855225"/>
                    </a:ext>
                  </a:extLst>
                </a:gridCol>
                <a:gridCol w="847053">
                  <a:extLst>
                    <a:ext uri="{9D8B030D-6E8A-4147-A177-3AD203B41FA5}">
                      <a16:colId xmlns:a16="http://schemas.microsoft.com/office/drawing/2014/main" val="1959729586"/>
                    </a:ext>
                  </a:extLst>
                </a:gridCol>
                <a:gridCol w="974779">
                  <a:extLst>
                    <a:ext uri="{9D8B030D-6E8A-4147-A177-3AD203B41FA5}">
                      <a16:colId xmlns:a16="http://schemas.microsoft.com/office/drawing/2014/main" val="2958832884"/>
                    </a:ext>
                  </a:extLst>
                </a:gridCol>
                <a:gridCol w="974779">
                  <a:extLst>
                    <a:ext uri="{9D8B030D-6E8A-4147-A177-3AD203B41FA5}">
                      <a16:colId xmlns:a16="http://schemas.microsoft.com/office/drawing/2014/main" val="2452007501"/>
                    </a:ext>
                  </a:extLst>
                </a:gridCol>
                <a:gridCol w="825031">
                  <a:extLst>
                    <a:ext uri="{9D8B030D-6E8A-4147-A177-3AD203B41FA5}">
                      <a16:colId xmlns:a16="http://schemas.microsoft.com/office/drawing/2014/main" val="2192234076"/>
                    </a:ext>
                  </a:extLst>
                </a:gridCol>
                <a:gridCol w="1124527">
                  <a:extLst>
                    <a:ext uri="{9D8B030D-6E8A-4147-A177-3AD203B41FA5}">
                      <a16:colId xmlns:a16="http://schemas.microsoft.com/office/drawing/2014/main" val="2620452715"/>
                    </a:ext>
                  </a:extLst>
                </a:gridCol>
              </a:tblGrid>
              <a:tr h="343579">
                <a:tc gridSpan="8"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UNDERSPENDING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34205"/>
                  </a:ext>
                </a:extLst>
              </a:tr>
              <a:tr h="1252273">
                <a:tc>
                  <a:txBody>
                    <a:bodyPr/>
                    <a:lstStyle/>
                    <a:p>
                      <a:r>
                        <a:rPr lang="en-US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Service Category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Vacancies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Late Invoicing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Delayed spending on operating expenses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Leveraging other funding sources for same service category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Still Under Review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Other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225034"/>
                  </a:ext>
                </a:extLst>
              </a:tr>
              <a:tr h="343579">
                <a:tc>
                  <a:txBody>
                    <a:bodyPr/>
                    <a:lstStyle/>
                    <a:p>
                      <a:r>
                        <a:rPr lang="en-US" sz="1100" b="0" baseline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Outpatient/Ambulatory Health Services</a:t>
                      </a:r>
                      <a:endParaRPr lang="en-US" sz="1100" b="0" baseline="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latin typeface="Arial"/>
                          <a:cs typeface="Arial"/>
                        </a:rPr>
                        <a:t>$74,691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latin typeface="Arial"/>
                          <a:cs typeface="Arial"/>
                        </a:rPr>
                        <a:t>X</a:t>
                      </a:r>
                      <a:endParaRPr lang="en-US" sz="1800" b="1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latin typeface="Arial"/>
                          <a:cs typeface="Arial"/>
                        </a:rPr>
                        <a:t>X</a:t>
                      </a:r>
                      <a:endParaRPr lang="en-US" sz="1800" b="1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1702281"/>
                  </a:ext>
                </a:extLst>
              </a:tr>
              <a:tr h="343579">
                <a:tc>
                  <a:txBody>
                    <a:bodyPr/>
                    <a:lstStyle/>
                    <a:p>
                      <a:r>
                        <a:rPr lang="en-US" sz="1200" baseline="0">
                          <a:latin typeface="Arial"/>
                          <a:cs typeface="Arial"/>
                        </a:rPr>
                        <a:t>Mental Health Therapy/Counseling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latin typeface="Arial"/>
                          <a:cs typeface="Arial"/>
                        </a:rPr>
                        <a:t>$16,276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latin typeface="Arial"/>
                          <a:cs typeface="Arial"/>
                        </a:rPr>
                        <a:t>X</a:t>
                      </a:r>
                      <a:endParaRPr lang="en-US" sz="1800" b="1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>
                          <a:latin typeface="Arial"/>
                          <a:cs typeface="Arial"/>
                        </a:rPr>
                        <a:t>Will resolve because the </a:t>
                      </a:r>
                      <a:r>
                        <a:rPr lang="en-US" sz="1200" baseline="0">
                          <a:latin typeface="Arial"/>
                          <a:cs typeface="Arial"/>
                        </a:rPr>
                        <a:t>vacancy has been filled.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2181479"/>
                  </a:ext>
                </a:extLst>
              </a:tr>
              <a:tr h="34357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baseline="0">
                          <a:latin typeface="Arial"/>
                          <a:cs typeface="Arial"/>
                        </a:rPr>
                        <a:t>Transportation</a:t>
                      </a:r>
                      <a:endParaRPr lang="en-US" sz="1200" baseline="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>
                          <a:latin typeface="Arial"/>
                          <a:cs typeface="Arial"/>
                        </a:rPr>
                        <a:t>$46,568</a:t>
                      </a:r>
                      <a:endParaRPr lang="en-US" sz="120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800" b="1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b="1">
                          <a:latin typeface="Arial"/>
                          <a:cs typeface="Arial"/>
                        </a:rPr>
                        <a:t>X</a:t>
                      </a:r>
                      <a:endParaRPr lang="en-US" sz="1800" b="1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800" b="1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800" b="1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800" b="1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200" baseline="0">
                          <a:latin typeface="Arial"/>
                          <a:cs typeface="Arial"/>
                        </a:rPr>
                        <a:t>Under utilization due to COVID-19.</a:t>
                      </a:r>
                      <a:endParaRPr lang="en-US" sz="1200" baseline="0" dirty="0"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0837827"/>
                  </a:ext>
                </a:extLst>
              </a:tr>
            </a:tbl>
          </a:graphicData>
        </a:graphic>
      </p:graphicFrame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9F10-3EA5-46BA-AEC4-C54FD5500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C3DE-687C-404E-8065-DE75DC3CB80B}" type="datetime1">
              <a:rPr lang="en-US" smtClean="0">
                <a:solidFill>
                  <a:schemeClr val="tx1"/>
                </a:solidFill>
              </a:rPr>
              <a:t>11/10/2020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4970D6-8915-4808-825C-80486997F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BB1C-EED8-42EA-8399-22C17E3E231E}" type="slidenum">
              <a:rPr lang="en-US" smtClean="0">
                <a:solidFill>
                  <a:schemeClr val="tx1"/>
                </a:solidFill>
              </a:rPr>
              <a:pPr/>
              <a:t>9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244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916</Words>
  <Application>Microsoft Office PowerPoint</Application>
  <PresentationFormat>On-screen Show (4:3)</PresentationFormat>
  <Paragraphs>234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2Q Underspending Summary</vt:lpstr>
      <vt:lpstr>Under/Over Spending Themes: FY 2020-2021 Quarter 2  (~10% threshold) PHILADELPHIA</vt:lpstr>
      <vt:lpstr>Under/Over Spending Themes: FY 2020-2021 Quarter 2  (~10% threshold) PHILADELPHIA</vt:lpstr>
      <vt:lpstr>Under/Over Spending Themes: FY 2020-2021 Quarter 2  (~10% threshold) PHILADELPHIA</vt:lpstr>
      <vt:lpstr>Under/Over Spending Themes: FY 2020-2021 Quarter 2  (~10% threshold) PHILADELPHIA</vt:lpstr>
      <vt:lpstr>Under/Over Spending Themes: FY 2020-2021 Quarter 2  (~10% threshold) PA Counties</vt:lpstr>
      <vt:lpstr>Under/Over Spending Themes: FY 2020-2021 Quarter 2  (~10% threshold) PA Counties</vt:lpstr>
      <vt:lpstr>Under/Over Spending Themes: FY 2020-2021 Quarter 2  (~10% threshold) New Jersey</vt:lpstr>
      <vt:lpstr>Under/Over Spending Themes: FY 2020-2021 Quarter 2  (~10% threshold) NEW JERSEY</vt:lpstr>
      <vt:lpstr>Under/Over Spending Themes: FY 2020-2021 Quarter 2  (~10% threshold) Systemwide Allocations</vt:lpstr>
      <vt:lpstr>Under/Over Spending Themes: FY 2020-2021 Quarter 2  (~10% threshold) MAI Systemwide Allocations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Outpatient/Ambulatory Care Quality Management Meeting</dc:title>
  <dc:creator>Branca, Sebastian</dc:creator>
  <cp:lastModifiedBy>Ameenah McCann</cp:lastModifiedBy>
  <cp:revision>238</cp:revision>
  <cp:lastPrinted>2020-02-13T15:39:52Z</cp:lastPrinted>
  <dcterms:created xsi:type="dcterms:W3CDTF">2011-09-19T17:54:35Z</dcterms:created>
  <dcterms:modified xsi:type="dcterms:W3CDTF">2020-11-10T20:25:33Z</dcterms:modified>
</cp:coreProperties>
</file>